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</p:sldIdLst>
  <p:sldSz cx="9144000" cy="6858000" type="screen4x3"/>
  <p:notesSz cx="7772400" cy="100584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" Type="http://schemas.openxmlformats.org/officeDocument/2006/relationships/slide" Target="slides/slide4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4" name="33 Imagen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5280" cy="3977280"/>
          </a:xfrm>
          <a:prstGeom prst="rect">
            <a:avLst/>
          </a:prstGeom>
          <a:ln>
            <a:noFill/>
          </a:ln>
        </p:spPr>
      </p:pic>
      <p:pic>
        <p:nvPicPr>
          <p:cNvPr id="35" name="34 Imagen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528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0" name="69 Imagen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5280" cy="3977280"/>
          </a:xfrm>
          <a:prstGeom prst="rect">
            <a:avLst/>
          </a:prstGeom>
          <a:ln>
            <a:noFill/>
          </a:ln>
        </p:spPr>
      </p:pic>
      <p:pic>
        <p:nvPicPr>
          <p:cNvPr id="71" name="70 Imagen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528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06" name="105 Imagen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5280" cy="3977280"/>
          </a:xfrm>
          <a:prstGeom prst="rect">
            <a:avLst/>
          </a:prstGeom>
          <a:ln>
            <a:noFill/>
          </a:ln>
        </p:spPr>
      </p:pic>
      <p:pic>
        <p:nvPicPr>
          <p:cNvPr id="107" name="106 Imagen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528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CO">
                <a:latin typeface="Arial"/>
              </a:rPr>
              <a:t>Pulse para editar el formato del texto de título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s-CO" sz="3200">
                <a:latin typeface="Arial"/>
              </a:rPr>
              <a:t>Pulse para editar el formato de esquema del texto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CO" sz="2800">
                <a:latin typeface="Arial"/>
              </a:rPr>
              <a:t>Segundo nivel del esquema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CO" sz="2400">
                <a:latin typeface="Arial"/>
              </a:rPr>
              <a:t>Tercer nivel del esquema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CO" sz="2000">
                <a:latin typeface="Arial"/>
              </a:rPr>
              <a:t>Cuarto nivel del esquema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CO" sz="2000">
                <a:latin typeface="Arial"/>
              </a:rPr>
              <a:t>Quinto nivel del esquema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CO" sz="2000">
                <a:latin typeface="Arial"/>
              </a:rPr>
              <a:t>Sexto nivel del esquema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CO" sz="2000">
                <a:latin typeface="Arial"/>
              </a:rPr>
              <a:t>Séptimo nivel del esquema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CO" sz="4400">
                <a:latin typeface="Arial"/>
              </a:rPr>
              <a:t>Pulse para editar el formato del texto de título</a:t>
            </a:r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s-CO" sz="3200">
                <a:latin typeface="Arial"/>
              </a:rPr>
              <a:t>Pulse para editar el formato de esquema del texto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CO" sz="2800">
                <a:latin typeface="Arial"/>
              </a:rPr>
              <a:t>Segundo nivel del esquema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CO" sz="2400">
                <a:latin typeface="Arial"/>
              </a:rPr>
              <a:t>Tercer nivel del esquema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CO" sz="2000">
                <a:latin typeface="Arial"/>
              </a:rPr>
              <a:t>Cuarto nivel del esquema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CO" sz="2000">
                <a:latin typeface="Arial"/>
              </a:rPr>
              <a:t>Quinto nivel del esquema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CO" sz="2000">
                <a:latin typeface="Arial"/>
              </a:rPr>
              <a:t>Sexto nivel del esquema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CO" sz="2000">
                <a:latin typeface="Arial"/>
              </a:rPr>
              <a:t>Séptimo nivel del esquema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CO">
                <a:latin typeface="Arial"/>
              </a:rPr>
              <a:t>Pulse para editar el formato del texto de título</a:t>
            </a:r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s-CO">
                <a:latin typeface="Arial"/>
              </a:rPr>
              <a:t>Pulse para editar el formato de esquema del texto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CO">
                <a:latin typeface="Arial"/>
              </a:rPr>
              <a:t>Segundo nivel del esquema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CO">
                <a:latin typeface="Arial"/>
              </a:rPr>
              <a:t>Tercer nivel del esquema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CO">
                <a:latin typeface="Arial"/>
              </a:rPr>
              <a:t>Cuarto nivel del esquema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CO">
                <a:latin typeface="Arial"/>
              </a:rPr>
              <a:t>Quinto nivel del esquema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CO">
                <a:latin typeface="Arial"/>
              </a:rPr>
              <a:t>Sexto nivel del esquema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CO">
                <a:latin typeface="Arial"/>
              </a:rPr>
              <a:t>Séptimo nivel del esquema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etex.gov.co/dnnpro5/es-co/fondos/fondosparaeldesarrollodeti/certificaci%C3%B3ncomptransversalesyespec%C3%ADficas.aspx" TargetMode="Externa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685800" y="2130480"/>
            <a:ext cx="7771680" cy="1469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6000" b="1">
                <a:solidFill>
                  <a:srgbClr val="000000"/>
                </a:solidFill>
                <a:latin typeface="Calibri"/>
              </a:rPr>
              <a:t>SCRUM</a:t>
            </a:r>
            <a:endParaRPr/>
          </a:p>
        </p:txBody>
      </p:sp>
      <p:sp>
        <p:nvSpPr>
          <p:cNvPr id="109" name="CustomShape 2"/>
          <p:cNvSpPr/>
          <p:nvPr/>
        </p:nvSpPr>
        <p:spPr>
          <a:xfrm>
            <a:off x="1371600" y="3886200"/>
            <a:ext cx="6400080" cy="1751760"/>
          </a:xfrm>
          <a:prstGeom prst="rect">
            <a:avLst/>
          </a:prstGeom>
          <a:noFill/>
          <a:ln>
            <a:noFill/>
          </a:ln>
        </p:spPr>
      </p:sp>
      <p:pic>
        <p:nvPicPr>
          <p:cNvPr id="110" name="3 Imagen"/>
          <p:cNvPicPr/>
          <p:nvPr/>
        </p:nvPicPr>
        <p:blipFill>
          <a:blip r:embed="rId2"/>
          <a:stretch>
            <a:fillRect/>
          </a:stretch>
        </p:blipFill>
        <p:spPr>
          <a:xfrm>
            <a:off x="508680" y="559080"/>
            <a:ext cx="8126280" cy="5739120"/>
          </a:xfrm>
          <a:prstGeom prst="rect">
            <a:avLst/>
          </a:prstGeom>
          <a:ln>
            <a:noFill/>
          </a:ln>
        </p:spPr>
      </p:pic>
      <p:sp>
        <p:nvSpPr>
          <p:cNvPr id="111" name="CustomShape 3"/>
          <p:cNvSpPr/>
          <p:nvPr/>
        </p:nvSpPr>
        <p:spPr>
          <a:xfrm>
            <a:off x="-1580040" y="5046480"/>
            <a:ext cx="7771680" cy="1469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3200" b="1">
                <a:solidFill>
                  <a:srgbClr val="000000"/>
                </a:solidFill>
                <a:latin typeface="Calibri"/>
              </a:rPr>
              <a:t>Bernardo Cuervo</a:t>
            </a:r>
            <a:endParaRPr/>
          </a:p>
        </p:txBody>
      </p:sp>
      <p:sp>
        <p:nvSpPr>
          <p:cNvPr id="112" name="CustomShape 4"/>
          <p:cNvSpPr/>
          <p:nvPr/>
        </p:nvSpPr>
        <p:spPr>
          <a:xfrm>
            <a:off x="2376000" y="144000"/>
            <a:ext cx="7771680" cy="1469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3200" b="1">
                <a:solidFill>
                  <a:srgbClr val="000000"/>
                </a:solidFill>
                <a:latin typeface="Calibri"/>
              </a:rPr>
              <a:t>Introducción a Scrum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4400">
                <a:solidFill>
                  <a:srgbClr val="000000"/>
                </a:solidFill>
                <a:latin typeface="Calibri"/>
              </a:rPr>
              <a:t>Qué es Scrum?</a:t>
            </a:r>
            <a:endParaRPr/>
          </a:p>
        </p:txBody>
      </p:sp>
      <p:sp>
        <p:nvSpPr>
          <p:cNvPr id="129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000000"/>
                </a:solidFill>
                <a:latin typeface="Calibri"/>
              </a:rPr>
              <a:t>Método ágil más popular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000000"/>
                </a:solidFill>
                <a:latin typeface="Calibri"/>
              </a:rPr>
              <a:t>Aplica a diferentes tipos de actividades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000000"/>
                </a:solidFill>
                <a:latin typeface="Calibri"/>
              </a:rPr>
              <a:t>Equipos enfocados al resultado, trabajan de forma auto dirigida.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000000"/>
                </a:solidFill>
                <a:latin typeface="Calibri"/>
              </a:rPr>
              <a:t>Adaptación continua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000000"/>
                </a:solidFill>
                <a:latin typeface="Calibri"/>
              </a:rPr>
              <a:t>Centrado en las personas, basado en valores de respeto, enfoque, confianza, colaboración, etc.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1 Imagen"/>
          <p:cNvPicPr/>
          <p:nvPr/>
        </p:nvPicPr>
        <p:blipFill>
          <a:blip r:embed="rId2"/>
          <a:stretch>
            <a:fillRect/>
          </a:stretch>
        </p:blipFill>
        <p:spPr>
          <a:xfrm>
            <a:off x="635400" y="458640"/>
            <a:ext cx="7896240" cy="5922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685800" y="2130480"/>
            <a:ext cx="7771680" cy="1469160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CustomShape 2"/>
          <p:cNvSpPr/>
          <p:nvPr/>
        </p:nvSpPr>
        <p:spPr>
          <a:xfrm>
            <a:off x="770760" y="986040"/>
            <a:ext cx="8228880" cy="525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  <a:buSzPct val="45000"/>
            </a:pPr>
            <a:r>
              <a:rPr lang="es-CO" sz="3600" b="1" dirty="0">
                <a:latin typeface="Calibri"/>
              </a:rPr>
              <a:t>Empresas Colombianas</a:t>
            </a:r>
            <a:endParaRPr dirty="0"/>
          </a:p>
        </p:txBody>
      </p:sp>
      <p:pic>
        <p:nvPicPr>
          <p:cNvPr id="133" name="132 Imagen"/>
          <p:cNvPicPr/>
          <p:nvPr/>
        </p:nvPicPr>
        <p:blipFill>
          <a:blip r:embed="rId2"/>
          <a:srcRect l="241874" t="502473" r="274670" b="1050781"/>
          <a:stretch>
            <a:fillRect/>
          </a:stretch>
        </p:blipFill>
        <p:spPr>
          <a:xfrm>
            <a:off x="1224000" y="1728000"/>
            <a:ext cx="6912000" cy="1368000"/>
          </a:xfrm>
          <a:prstGeom prst="rect">
            <a:avLst/>
          </a:prstGeom>
          <a:ln>
            <a:noFill/>
          </a:ln>
        </p:spPr>
      </p:pic>
      <p:pic>
        <p:nvPicPr>
          <p:cNvPr id="135" name="134 Imagen"/>
          <p:cNvPicPr/>
          <p:nvPr/>
        </p:nvPicPr>
        <p:blipFill>
          <a:blip r:embed="rId3"/>
          <a:srcRect l="325183" t="769270" r="907979" b="991406"/>
          <a:stretch>
            <a:fillRect/>
          </a:stretch>
        </p:blipFill>
        <p:spPr>
          <a:xfrm>
            <a:off x="2736000" y="5616000"/>
            <a:ext cx="3816000" cy="864000"/>
          </a:xfrm>
          <a:prstGeom prst="rect">
            <a:avLst/>
          </a:prstGeom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4" t="25992" r="13769" b="48016"/>
          <a:stretch/>
        </p:blipFill>
        <p:spPr bwMode="auto">
          <a:xfrm>
            <a:off x="541787" y="1630418"/>
            <a:ext cx="8276426" cy="1633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0" t="25413" r="17365" b="29450"/>
          <a:stretch/>
        </p:blipFill>
        <p:spPr bwMode="auto">
          <a:xfrm>
            <a:off x="568427" y="3096000"/>
            <a:ext cx="7954574" cy="2978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3" t="13480" r="64308" b="76378"/>
          <a:stretch/>
        </p:blipFill>
        <p:spPr bwMode="auto">
          <a:xfrm>
            <a:off x="602676" y="4653136"/>
            <a:ext cx="2655543" cy="741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4400">
                <a:solidFill>
                  <a:srgbClr val="000000"/>
                </a:solidFill>
                <a:latin typeface="Calibri"/>
              </a:rPr>
              <a:t>Ciclo de Scrum</a:t>
            </a:r>
            <a:endParaRPr/>
          </a:p>
        </p:txBody>
      </p:sp>
      <p:pic>
        <p:nvPicPr>
          <p:cNvPr id="137" name="3 Imagen"/>
          <p:cNvPicPr/>
          <p:nvPr/>
        </p:nvPicPr>
        <p:blipFill>
          <a:blip r:embed="rId2"/>
          <a:stretch>
            <a:fillRect/>
          </a:stretch>
        </p:blipFill>
        <p:spPr>
          <a:xfrm>
            <a:off x="285840" y="1355040"/>
            <a:ext cx="8571960" cy="4809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4400" b="1">
                <a:solidFill>
                  <a:srgbClr val="000000"/>
                </a:solidFill>
                <a:latin typeface="Calibri"/>
              </a:rPr>
              <a:t>Beneficios</a:t>
            </a:r>
            <a:endParaRPr/>
          </a:p>
        </p:txBody>
      </p:sp>
      <p:sp>
        <p:nvSpPr>
          <p:cNvPr id="139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000000"/>
                </a:solidFill>
                <a:latin typeface="Calibri"/>
              </a:rPr>
              <a:t>Gestionar las expectativas del cliente.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000000"/>
                </a:solidFill>
                <a:latin typeface="Calibri"/>
              </a:rPr>
              <a:t>Se puede tomar decisiones en cada iteración.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000000"/>
                </a:solidFill>
                <a:latin typeface="Calibri"/>
              </a:rPr>
              <a:t>Flexibilidad y adaptación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000000"/>
                </a:solidFill>
                <a:latin typeface="Calibri"/>
              </a:rPr>
              <a:t>Permite mitigar desde el inicio los riesgos del proyecto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000000"/>
                </a:solidFill>
                <a:latin typeface="Calibri"/>
              </a:rPr>
              <a:t>Permite optimizar el uso de los recursos disponibles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000000"/>
                </a:solidFill>
                <a:latin typeface="Calibri"/>
              </a:rPr>
              <a:t>Al finalizar cada iteración el equipo puede decidir cómo mejorar su proceso de trabajo.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4400" b="1">
                <a:solidFill>
                  <a:srgbClr val="000000"/>
                </a:solidFill>
                <a:latin typeface="Calibri"/>
              </a:rPr>
              <a:t>Beneficios</a:t>
            </a:r>
            <a:endParaRPr/>
          </a:p>
        </p:txBody>
      </p:sp>
      <p:sp>
        <p:nvSpPr>
          <p:cNvPr id="141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000000"/>
                </a:solidFill>
                <a:latin typeface="Calibri"/>
              </a:rPr>
              <a:t>Aumento de productividad y calidad.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000000"/>
                </a:solidFill>
                <a:latin typeface="Calibri"/>
              </a:rPr>
              <a:t>Alineamiento entre el cliente y el equipo de desarrollo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000000"/>
                </a:solidFill>
                <a:latin typeface="Calibri"/>
              </a:rPr>
              <a:t>Equipo motivado, implicado, creativo y que disfruta.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000000"/>
                </a:solidFill>
                <a:latin typeface="Calibri"/>
              </a:rPr>
              <a:t>Se puede administrar de manera natural los cambios que van apareciendo durante el proyecto.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000000"/>
                </a:solidFill>
                <a:latin typeface="Calibri"/>
              </a:rPr>
              <a:t>Se minimiza el número de errores en desarrollo.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4400" b="1">
                <a:solidFill>
                  <a:srgbClr val="000000"/>
                </a:solidFill>
                <a:latin typeface="Calibri"/>
              </a:rPr>
              <a:t>Restricciones</a:t>
            </a:r>
            <a:endParaRPr/>
          </a:p>
        </p:txBody>
      </p:sp>
      <p:sp>
        <p:nvSpPr>
          <p:cNvPr id="143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000000"/>
                </a:solidFill>
                <a:latin typeface="Calibri"/>
              </a:rPr>
              <a:t>La disponibilidad del cliente debe ser alta durante todo el proyecto dado que participa de manera continua.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000000"/>
                </a:solidFill>
                <a:latin typeface="Calibri"/>
              </a:rPr>
              <a:t>La relación con el cliente ha de estar basada en los principios de colaboración.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000000"/>
                </a:solidFill>
                <a:latin typeface="Calibri"/>
              </a:rPr>
              <a:t>Cada iteración debe dar como resultado requisitos implementados, de manera que el resultado sea útil para el cliente y no deje tareas pendientes.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615960" y="404640"/>
            <a:ext cx="7771680" cy="1469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4400" b="1">
                <a:solidFill>
                  <a:srgbClr val="000000"/>
                </a:solidFill>
                <a:latin typeface="Calibri"/>
              </a:rPr>
              <a:t>Agenda</a:t>
            </a:r>
            <a:endParaRPr/>
          </a:p>
        </p:txBody>
      </p:sp>
      <p:sp>
        <p:nvSpPr>
          <p:cNvPr id="145" name="CustomShape 2"/>
          <p:cNvSpPr/>
          <p:nvPr/>
        </p:nvSpPr>
        <p:spPr>
          <a:xfrm>
            <a:off x="1371600" y="1556640"/>
            <a:ext cx="6400080" cy="4081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8B8B8B"/>
                </a:solidFill>
                <a:latin typeface="Calibri"/>
              </a:rPr>
              <a:t>Introducción a Scrum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 b="1">
                <a:solidFill>
                  <a:srgbClr val="000000"/>
                </a:solidFill>
                <a:latin typeface="Calibri"/>
              </a:rPr>
              <a:t>Prácticas de Scrum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8B8B8B"/>
                </a:solidFill>
                <a:latin typeface="Calibri"/>
              </a:rPr>
              <a:t>Aplicación de Scrum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8B8B8B"/>
                </a:solidFill>
                <a:latin typeface="Calibri"/>
              </a:rPr>
              <a:t>Conclusiones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-252360" y="2205000"/>
            <a:ext cx="5204880" cy="710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4400">
                <a:solidFill>
                  <a:srgbClr val="000000"/>
                </a:solidFill>
                <a:latin typeface="Calibri"/>
              </a:rPr>
              <a:t>Actividades</a:t>
            </a:r>
            <a:endParaRPr/>
          </a:p>
        </p:txBody>
      </p:sp>
      <p:pic>
        <p:nvPicPr>
          <p:cNvPr id="147" name="3 Marcador de contenido"/>
          <p:cNvPicPr/>
          <p:nvPr/>
        </p:nvPicPr>
        <p:blipFill>
          <a:blip r:embed="rId2"/>
          <a:stretch>
            <a:fillRect/>
          </a:stretch>
        </p:blipFill>
        <p:spPr>
          <a:xfrm>
            <a:off x="107640" y="2852640"/>
            <a:ext cx="4781160" cy="1697040"/>
          </a:xfrm>
          <a:prstGeom prst="rect">
            <a:avLst/>
          </a:prstGeom>
          <a:ln>
            <a:noFill/>
          </a:ln>
        </p:spPr>
      </p:pic>
      <p:sp>
        <p:nvSpPr>
          <p:cNvPr id="148" name="CustomShape 2"/>
          <p:cNvSpPr/>
          <p:nvPr/>
        </p:nvSpPr>
        <p:spPr>
          <a:xfrm>
            <a:off x="609480" y="42696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4400">
                <a:solidFill>
                  <a:srgbClr val="000000"/>
                </a:solidFill>
                <a:latin typeface="Calibri"/>
              </a:rPr>
              <a:t>Prácticas de Scrum</a:t>
            </a:r>
            <a:endParaRPr/>
          </a:p>
        </p:txBody>
      </p:sp>
      <p:pic>
        <p:nvPicPr>
          <p:cNvPr id="149" name="5 Imagen"/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0" y="4527000"/>
            <a:ext cx="3887640" cy="2114640"/>
          </a:xfrm>
          <a:prstGeom prst="rect">
            <a:avLst/>
          </a:prstGeom>
          <a:ln>
            <a:noFill/>
          </a:ln>
        </p:spPr>
      </p:pic>
      <p:pic>
        <p:nvPicPr>
          <p:cNvPr id="150" name="6 Imagen"/>
          <p:cNvPicPr/>
          <p:nvPr/>
        </p:nvPicPr>
        <p:blipFill>
          <a:blip r:embed="rId4"/>
          <a:stretch>
            <a:fillRect/>
          </a:stretch>
        </p:blipFill>
        <p:spPr>
          <a:xfrm>
            <a:off x="5160600" y="2133000"/>
            <a:ext cx="3959640" cy="1819080"/>
          </a:xfrm>
          <a:prstGeom prst="rect">
            <a:avLst/>
          </a:prstGeom>
          <a:ln>
            <a:noFill/>
          </a:ln>
        </p:spPr>
      </p:pic>
      <p:sp>
        <p:nvSpPr>
          <p:cNvPr id="151" name="CustomShape 3"/>
          <p:cNvSpPr/>
          <p:nvPr/>
        </p:nvSpPr>
        <p:spPr>
          <a:xfrm>
            <a:off x="302400" y="5229360"/>
            <a:ext cx="5204880" cy="710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4400">
                <a:solidFill>
                  <a:srgbClr val="000000"/>
                </a:solidFill>
                <a:latin typeface="Calibri"/>
              </a:rPr>
              <a:t>Roles</a:t>
            </a:r>
            <a:endParaRPr/>
          </a:p>
        </p:txBody>
      </p:sp>
      <p:sp>
        <p:nvSpPr>
          <p:cNvPr id="152" name="CustomShape 4"/>
          <p:cNvSpPr/>
          <p:nvPr/>
        </p:nvSpPr>
        <p:spPr>
          <a:xfrm>
            <a:off x="4428000" y="1551600"/>
            <a:ext cx="5204880" cy="710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4400">
                <a:solidFill>
                  <a:srgbClr val="000000"/>
                </a:solidFill>
                <a:latin typeface="Calibri"/>
              </a:rPr>
              <a:t>Artefactos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539640" y="62964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4400">
                <a:solidFill>
                  <a:srgbClr val="595959"/>
                </a:solidFill>
                <a:latin typeface="Calibri"/>
              </a:rPr>
              <a:t>Roles en Scrum: </a:t>
            </a:r>
            <a:r>
              <a:rPr lang="es-CO" sz="4400">
                <a:solidFill>
                  <a:srgbClr val="000000"/>
                </a:solidFill>
                <a:latin typeface="Calibri"/>
              </a:rPr>
              <a:t>Product Owner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54" name="CustomShape 2"/>
          <p:cNvSpPr/>
          <p:nvPr/>
        </p:nvSpPr>
        <p:spPr>
          <a:xfrm>
            <a:off x="691920" y="1268640"/>
            <a:ext cx="8228880" cy="1142280"/>
          </a:xfrm>
          <a:prstGeom prst="rect">
            <a:avLst/>
          </a:prstGeom>
          <a:noFill/>
          <a:ln>
            <a:noFill/>
          </a:ln>
        </p:spPr>
      </p:sp>
      <p:pic>
        <p:nvPicPr>
          <p:cNvPr id="155" name="7 Imagen"/>
          <p:cNvPicPr/>
          <p:nvPr/>
        </p:nvPicPr>
        <p:blipFill>
          <a:blip r:embed="rId2"/>
          <a:srcRect r="70896"/>
          <a:stretch>
            <a:fillRect/>
          </a:stretch>
        </p:blipFill>
        <p:spPr>
          <a:xfrm>
            <a:off x="336240" y="1716840"/>
            <a:ext cx="2290680" cy="4284720"/>
          </a:xfrm>
          <a:prstGeom prst="rect">
            <a:avLst/>
          </a:prstGeom>
          <a:ln>
            <a:noFill/>
          </a:ln>
        </p:spPr>
      </p:pic>
      <p:sp>
        <p:nvSpPr>
          <p:cNvPr id="156" name="CustomShape 3"/>
          <p:cNvSpPr/>
          <p:nvPr/>
        </p:nvSpPr>
        <p:spPr>
          <a:xfrm>
            <a:off x="3348000" y="2061000"/>
            <a:ext cx="5420520" cy="4050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2200">
                <a:solidFill>
                  <a:srgbClr val="000000"/>
                </a:solidFill>
                <a:latin typeface="Calibri"/>
              </a:rPr>
              <a:t>Responsable de qué será desarrollado y en qué orden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2200">
                <a:solidFill>
                  <a:srgbClr val="000000"/>
                </a:solidFill>
                <a:latin typeface="Calibri"/>
              </a:rPr>
              <a:t>Comunica a los otros participantes la visión de lo esperado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2200">
                <a:solidFill>
                  <a:srgbClr val="000000"/>
                </a:solidFill>
                <a:latin typeface="Calibri"/>
              </a:rPr>
              <a:t>Define los objetivos del producto o proyecto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2200">
                <a:solidFill>
                  <a:srgbClr val="000000"/>
                </a:solidFill>
                <a:latin typeface="Calibri"/>
              </a:rPr>
              <a:t>Maximizar el ROI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2200">
                <a:solidFill>
                  <a:srgbClr val="000000"/>
                </a:solidFill>
                <a:latin typeface="Calibri"/>
              </a:rPr>
              <a:t>Revisa el producto desarrollado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2200">
                <a:solidFill>
                  <a:srgbClr val="000000"/>
                </a:solidFill>
                <a:latin typeface="Calibri"/>
              </a:rPr>
              <a:t>Esta disponible para responder las preguntas sobre el producto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2200">
                <a:solidFill>
                  <a:srgbClr val="000000"/>
                </a:solidFill>
                <a:latin typeface="Calibri"/>
              </a:rPr>
              <a:t>Debe tener buen dominio del negocio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615960" y="404640"/>
            <a:ext cx="7771680" cy="1469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4400" b="1">
                <a:solidFill>
                  <a:srgbClr val="000000"/>
                </a:solidFill>
                <a:latin typeface="Calibri"/>
              </a:rPr>
              <a:t>Agenda</a:t>
            </a:r>
            <a:endParaRPr/>
          </a:p>
        </p:txBody>
      </p:sp>
      <p:sp>
        <p:nvSpPr>
          <p:cNvPr id="114" name="CustomShape 2"/>
          <p:cNvSpPr/>
          <p:nvPr/>
        </p:nvSpPr>
        <p:spPr>
          <a:xfrm>
            <a:off x="1371600" y="1556640"/>
            <a:ext cx="6400080" cy="4081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8B8B8B"/>
                </a:solidFill>
                <a:latin typeface="Calibri"/>
              </a:rPr>
              <a:t>Introducción a Scrum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8B8B8B"/>
                </a:solidFill>
                <a:latin typeface="Calibri"/>
              </a:rPr>
              <a:t>Prácticas de Scrum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8B8B8B"/>
                </a:solidFill>
                <a:latin typeface="Calibri"/>
              </a:rPr>
              <a:t>Aplicación de Scrum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8B8B8B"/>
                </a:solidFill>
                <a:latin typeface="Calibri"/>
              </a:rPr>
              <a:t>Conclusiones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539640" y="62964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4400">
                <a:solidFill>
                  <a:srgbClr val="595959"/>
                </a:solidFill>
                <a:latin typeface="Calibri"/>
              </a:rPr>
              <a:t>Roles en Scrum: </a:t>
            </a:r>
            <a:r>
              <a:rPr lang="es-CO" sz="4400">
                <a:solidFill>
                  <a:srgbClr val="000000"/>
                </a:solidFill>
                <a:latin typeface="Calibri"/>
              </a:rPr>
              <a:t>Scrum Master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58" name="CustomShape 2"/>
          <p:cNvSpPr/>
          <p:nvPr/>
        </p:nvSpPr>
        <p:spPr>
          <a:xfrm>
            <a:off x="691920" y="1268640"/>
            <a:ext cx="8228880" cy="114228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CustomShape 3"/>
          <p:cNvSpPr/>
          <p:nvPr/>
        </p:nvSpPr>
        <p:spPr>
          <a:xfrm>
            <a:off x="547920" y="1665000"/>
            <a:ext cx="5420520" cy="5242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2000">
                <a:solidFill>
                  <a:srgbClr val="000000"/>
                </a:solidFill>
                <a:latin typeface="Calibri"/>
              </a:rPr>
              <a:t>Responsable de guiar al equipo en el marco Scrum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2000">
                <a:solidFill>
                  <a:srgbClr val="000000"/>
                </a:solidFill>
                <a:latin typeface="Calibri"/>
              </a:rPr>
              <a:t>Es un facilitador que ayuda al equipo a resolver los problemas y a mejorar la aplicación de las prácticas de Scrum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2000">
                <a:solidFill>
                  <a:srgbClr val="000000"/>
                </a:solidFill>
                <a:latin typeface="Calibri"/>
              </a:rPr>
              <a:t>Protege el equipo de cualquier interferencia externa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2000">
                <a:solidFill>
                  <a:srgbClr val="000000"/>
                </a:solidFill>
                <a:latin typeface="Calibri"/>
              </a:rPr>
              <a:t>Guía las reuniones de Scrum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2000">
                <a:solidFill>
                  <a:srgbClr val="000000"/>
                </a:solidFill>
                <a:latin typeface="Calibri"/>
              </a:rPr>
              <a:t>Enseña al equipo a autogestionarse, no da respuestas, si no que guía al equipo con preguntas.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2000">
                <a:solidFill>
                  <a:srgbClr val="000000"/>
                </a:solidFill>
                <a:latin typeface="Calibri"/>
              </a:rPr>
              <a:t>Actúa como interface entre el equipo y la gerencia, busca apoyo de la gerencia. Debe tener buen dominio del negocio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2000">
                <a:solidFill>
                  <a:srgbClr val="000000"/>
                </a:solidFill>
                <a:latin typeface="Calibri"/>
              </a:rPr>
              <a:t>Es un mentor no una autoridad jerárquica en el equipo</a:t>
            </a:r>
            <a:endParaRPr/>
          </a:p>
          <a:p>
            <a:pPr algn="just">
              <a:lnSpc>
                <a:spcPct val="100000"/>
              </a:lnSpc>
            </a:pPr>
            <a:endParaRPr/>
          </a:p>
        </p:txBody>
      </p:sp>
      <p:pic>
        <p:nvPicPr>
          <p:cNvPr id="160" name="1 Imagen"/>
          <p:cNvPicPr/>
          <p:nvPr/>
        </p:nvPicPr>
        <p:blipFill>
          <a:blip r:embed="rId2"/>
          <a:srcRect l="28700" r="45382"/>
          <a:stretch>
            <a:fillRect/>
          </a:stretch>
        </p:blipFill>
        <p:spPr>
          <a:xfrm>
            <a:off x="6656040" y="1989000"/>
            <a:ext cx="1893600" cy="3980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539640" y="62964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4400">
                <a:solidFill>
                  <a:srgbClr val="595959"/>
                </a:solidFill>
                <a:latin typeface="Calibri"/>
              </a:rPr>
              <a:t>Roles en Scrum: Dev - </a:t>
            </a:r>
            <a:r>
              <a:rPr lang="es-CO" sz="4400">
                <a:solidFill>
                  <a:srgbClr val="000000"/>
                </a:solidFill>
                <a:latin typeface="Calibri"/>
              </a:rPr>
              <a:t>Team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62" name="CustomShape 2"/>
          <p:cNvSpPr/>
          <p:nvPr/>
        </p:nvSpPr>
        <p:spPr>
          <a:xfrm>
            <a:off x="691920" y="1268640"/>
            <a:ext cx="8228880" cy="114228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CustomShape 3"/>
          <p:cNvSpPr/>
          <p:nvPr/>
        </p:nvSpPr>
        <p:spPr>
          <a:xfrm>
            <a:off x="3399120" y="2061000"/>
            <a:ext cx="5420520" cy="3656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>
                <a:solidFill>
                  <a:srgbClr val="000000"/>
                </a:solidFill>
                <a:latin typeface="Calibri"/>
              </a:rPr>
              <a:t>Responsables por determinar cómo entregar el producto solicitado.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>
                <a:solidFill>
                  <a:srgbClr val="000000"/>
                </a:solidFill>
                <a:latin typeface="Calibri"/>
              </a:rPr>
              <a:t>Tamaño ideal entre 3 y 9 desarrolladores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>
                <a:solidFill>
                  <a:srgbClr val="000000"/>
                </a:solidFill>
                <a:latin typeface="Calibri"/>
              </a:rPr>
              <a:t>Equipo multifuncional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>
                <a:solidFill>
                  <a:srgbClr val="000000"/>
                </a:solidFill>
                <a:latin typeface="Calibri"/>
              </a:rPr>
              <a:t>Trabajo en equipo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>
                <a:solidFill>
                  <a:srgbClr val="000000"/>
                </a:solidFill>
                <a:latin typeface="Calibri"/>
              </a:rPr>
              <a:t>Comunicación constante y transparente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>
                <a:solidFill>
                  <a:srgbClr val="000000"/>
                </a:solidFill>
                <a:latin typeface="Calibri"/>
              </a:rPr>
              <a:t>Enfocados y comprometidos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>
                <a:solidFill>
                  <a:srgbClr val="000000"/>
                </a:solidFill>
                <a:latin typeface="Calibri"/>
              </a:rPr>
              <a:t>Estiman la complejidad de cada requisito en la lista priorizada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>
                <a:solidFill>
                  <a:srgbClr val="000000"/>
                </a:solidFill>
                <a:latin typeface="Calibri"/>
              </a:rPr>
              <a:t>Estiman el esfuerzo necesario para realizar cada tarea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>
                <a:solidFill>
                  <a:srgbClr val="000000"/>
                </a:solidFill>
                <a:latin typeface="Calibri"/>
              </a:rPr>
              <a:t>Hacen una retrospectiva al final de cada iteración par a mejorar de forma continua su forma de trabajar.</a:t>
            </a:r>
            <a:endParaRPr/>
          </a:p>
        </p:txBody>
      </p:sp>
      <p:pic>
        <p:nvPicPr>
          <p:cNvPr id="164" name="1 Imagen"/>
          <p:cNvPicPr/>
          <p:nvPr/>
        </p:nvPicPr>
        <p:blipFill>
          <a:blip r:embed="rId2"/>
          <a:srcRect l="54628"/>
          <a:stretch>
            <a:fillRect/>
          </a:stretch>
        </p:blipFill>
        <p:spPr>
          <a:xfrm>
            <a:off x="251640" y="2061000"/>
            <a:ext cx="3095640" cy="3713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590400" y="134064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4400">
                <a:solidFill>
                  <a:srgbClr val="000000"/>
                </a:solidFill>
                <a:latin typeface="Calibri"/>
              </a:rPr>
              <a:t>Product Backlog (PB)</a:t>
            </a:r>
            <a:endParaRPr/>
          </a:p>
        </p:txBody>
      </p:sp>
      <p:sp>
        <p:nvSpPr>
          <p:cNvPr id="166" name="CustomShape 2"/>
          <p:cNvSpPr/>
          <p:nvPr/>
        </p:nvSpPr>
        <p:spPr>
          <a:xfrm>
            <a:off x="609480" y="42696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s-CO" sz="4400">
                <a:solidFill>
                  <a:srgbClr val="808080"/>
                </a:solidFill>
                <a:latin typeface="Calibri"/>
              </a:rPr>
              <a:t>Prácticas de Scrum</a:t>
            </a:r>
            <a:r>
              <a:rPr lang="es-CO" sz="4400">
                <a:solidFill>
                  <a:srgbClr val="000000"/>
                </a:solidFill>
                <a:latin typeface="Calibri"/>
              </a:rPr>
              <a:t>: Artefactos</a:t>
            </a:r>
            <a:endParaRPr/>
          </a:p>
        </p:txBody>
      </p:sp>
      <p:sp>
        <p:nvSpPr>
          <p:cNvPr id="167" name="CustomShape 3"/>
          <p:cNvSpPr/>
          <p:nvPr/>
        </p:nvSpPr>
        <p:spPr>
          <a:xfrm>
            <a:off x="1331640" y="2595600"/>
            <a:ext cx="7056000" cy="3747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2400">
                <a:solidFill>
                  <a:srgbClr val="000000"/>
                </a:solidFill>
                <a:latin typeface="Calibri"/>
              </a:rPr>
              <a:t>La lista de objetivos/requisitos priorizada representa la visión y expectativas del cliente respecto a los objetivos y entregas del producto o proyecto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2400">
                <a:solidFill>
                  <a:srgbClr val="000000"/>
                </a:solidFill>
                <a:latin typeface="Calibri"/>
              </a:rPr>
              <a:t>Se busca hacer el trabajo más valioso primero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2400">
                <a:solidFill>
                  <a:srgbClr val="000000"/>
                </a:solidFill>
                <a:latin typeface="Calibri"/>
              </a:rPr>
              <a:t>En el desarrollo se puede alimentar con nuevas características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2400">
                <a:solidFill>
                  <a:srgbClr val="000000"/>
                </a:solidFill>
                <a:latin typeface="Calibri"/>
              </a:rPr>
              <a:t>El Product Owner determina la prioridad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2400">
                <a:solidFill>
                  <a:srgbClr val="000000"/>
                </a:solidFill>
                <a:latin typeface="Calibri"/>
              </a:rPr>
              <a:t>Constante evolución, se pueden adicionar, eliminar o cambiar prioridades.</a:t>
            </a:r>
            <a:endParaRPr/>
          </a:p>
          <a:p>
            <a:pPr algn="just"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3 Imagen"/>
          <p:cNvPicPr/>
          <p:nvPr/>
        </p:nvPicPr>
        <p:blipFill>
          <a:blip r:embed="rId2"/>
          <a:stretch>
            <a:fillRect/>
          </a:stretch>
        </p:blipFill>
        <p:spPr>
          <a:xfrm>
            <a:off x="827640" y="548640"/>
            <a:ext cx="7776000" cy="5391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539640" y="18864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4400">
                <a:solidFill>
                  <a:srgbClr val="000000"/>
                </a:solidFill>
                <a:latin typeface="Calibri"/>
              </a:rPr>
              <a:t>Sprint Backlog (SB)</a:t>
            </a:r>
            <a:endParaRPr/>
          </a:p>
        </p:txBody>
      </p:sp>
      <p:sp>
        <p:nvSpPr>
          <p:cNvPr id="170" name="CustomShape 2"/>
          <p:cNvSpPr/>
          <p:nvPr/>
        </p:nvSpPr>
        <p:spPr>
          <a:xfrm>
            <a:off x="1116000" y="1862280"/>
            <a:ext cx="7056000" cy="4113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2400">
                <a:solidFill>
                  <a:srgbClr val="000000"/>
                </a:solidFill>
                <a:latin typeface="Calibri"/>
              </a:rPr>
              <a:t>Subconjunto de requisitos que serán desarrollados durante el siguiente sprint. 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2400">
                <a:solidFill>
                  <a:srgbClr val="000000"/>
                </a:solidFill>
                <a:latin typeface="Calibri"/>
              </a:rPr>
              <a:t>se describe el </a:t>
            </a:r>
            <a:r>
              <a:rPr lang="es-CO" sz="2400" i="1">
                <a:solidFill>
                  <a:srgbClr val="000000"/>
                </a:solidFill>
                <a:latin typeface="Calibri"/>
              </a:rPr>
              <a:t>cómo</a:t>
            </a:r>
            <a:r>
              <a:rPr lang="es-CO" sz="2400">
                <a:solidFill>
                  <a:srgbClr val="000000"/>
                </a:solidFill>
                <a:latin typeface="Calibri"/>
              </a:rPr>
              <a:t> el equipo va a implementar los requisitos durante el sprint. 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2400">
                <a:solidFill>
                  <a:srgbClr val="000000"/>
                </a:solidFill>
                <a:latin typeface="Calibri"/>
              </a:rPr>
              <a:t>Para cada uno de los objetivos/requisitos se muestran sus tareas, el esfuerzo pendiente para finalizarlas y la autoasignación que han hecho los miembros del equipo.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2400">
                <a:solidFill>
                  <a:srgbClr val="000000"/>
                </a:solidFill>
                <a:latin typeface="Calibri"/>
              </a:rPr>
              <a:t>Esta lista permite ver las tareas donde el equipo está teniendo problemas y no avanza, con lo que le permite tomar decisiones al respecto.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4400">
                <a:solidFill>
                  <a:srgbClr val="000000"/>
                </a:solidFill>
                <a:latin typeface="Calibri"/>
              </a:rPr>
              <a:t>Sprint Backlog</a:t>
            </a:r>
            <a:endParaRPr/>
          </a:p>
        </p:txBody>
      </p:sp>
      <p:pic>
        <p:nvPicPr>
          <p:cNvPr id="172" name="3 Marcador de contenido"/>
          <p:cNvPicPr/>
          <p:nvPr/>
        </p:nvPicPr>
        <p:blipFill>
          <a:blip r:embed="rId2"/>
          <a:stretch>
            <a:fillRect/>
          </a:stretch>
        </p:blipFill>
        <p:spPr>
          <a:xfrm>
            <a:off x="683640" y="1628640"/>
            <a:ext cx="7489800" cy="419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4400">
                <a:solidFill>
                  <a:srgbClr val="000000"/>
                </a:solidFill>
                <a:latin typeface="Calibri"/>
              </a:rPr>
              <a:t>Scrum Board</a:t>
            </a:r>
            <a:endParaRPr/>
          </a:p>
        </p:txBody>
      </p:sp>
      <p:pic>
        <p:nvPicPr>
          <p:cNvPr id="174" name="3 Marcador de contenido"/>
          <p:cNvPicPr/>
          <p:nvPr/>
        </p:nvPicPr>
        <p:blipFill>
          <a:blip r:embed="rId2"/>
          <a:stretch>
            <a:fillRect/>
          </a:stretch>
        </p:blipFill>
        <p:spPr>
          <a:xfrm>
            <a:off x="1187640" y="1340640"/>
            <a:ext cx="6982560" cy="5206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539640" y="55764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4400" dirty="0">
                <a:solidFill>
                  <a:srgbClr val="000000"/>
                </a:solidFill>
                <a:latin typeface="Calibri"/>
              </a:rPr>
              <a:t>Incremento del Producto</a:t>
            </a:r>
            <a:endParaRPr dirty="0"/>
          </a:p>
        </p:txBody>
      </p:sp>
      <p:sp>
        <p:nvSpPr>
          <p:cNvPr id="176" name="CustomShape 2"/>
          <p:cNvSpPr/>
          <p:nvPr/>
        </p:nvSpPr>
        <p:spPr>
          <a:xfrm>
            <a:off x="1187640" y="2939400"/>
            <a:ext cx="7056000" cy="1553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2400">
                <a:solidFill>
                  <a:srgbClr val="000000"/>
                </a:solidFill>
                <a:latin typeface="Calibri"/>
              </a:rPr>
              <a:t>Una parte terminada del producto o un incremento del producto existente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2400">
                <a:solidFill>
                  <a:srgbClr val="000000"/>
                </a:solidFill>
                <a:latin typeface="Calibri"/>
              </a:rPr>
              <a:t>La liberación es una decisión de negocio</a:t>
            </a:r>
            <a:endParaRPr/>
          </a:p>
          <a:p>
            <a:pPr algn="just"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</p:sp>
      <p:pic>
        <p:nvPicPr>
          <p:cNvPr id="178" name="3 Marcador de contenido"/>
          <p:cNvPicPr/>
          <p:nvPr/>
        </p:nvPicPr>
        <p:blipFill>
          <a:blip r:embed="rId2"/>
          <a:stretch>
            <a:fillRect/>
          </a:stretch>
        </p:blipFill>
        <p:spPr>
          <a:xfrm>
            <a:off x="412560" y="1989000"/>
            <a:ext cx="8335080" cy="3383640"/>
          </a:xfrm>
          <a:prstGeom prst="rect">
            <a:avLst/>
          </a:prstGeom>
          <a:ln>
            <a:noFill/>
          </a:ln>
        </p:spPr>
      </p:pic>
      <p:sp>
        <p:nvSpPr>
          <p:cNvPr id="4" name="CustomShape 1"/>
          <p:cNvSpPr/>
          <p:nvPr/>
        </p:nvSpPr>
        <p:spPr>
          <a:xfrm>
            <a:off x="539640" y="55764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4400" dirty="0">
                <a:solidFill>
                  <a:srgbClr val="000000"/>
                </a:solidFill>
                <a:latin typeface="Calibri"/>
              </a:rPr>
              <a:t>Incremento del Producto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457200" y="-7920"/>
            <a:ext cx="8228880" cy="1923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/>
          </a:p>
          <a:p>
            <a:r>
              <a:rPr lang="es-CO" sz="4400">
                <a:latin typeface="Calibri"/>
              </a:rPr>
              <a:t>Burndown Chart</a:t>
            </a:r>
            <a:endParaRPr/>
          </a:p>
          <a:p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80" name="CustomShape 2"/>
          <p:cNvSpPr/>
          <p:nvPr/>
        </p:nvSpPr>
        <p:spPr>
          <a:xfrm>
            <a:off x="554760" y="1044000"/>
            <a:ext cx="8228880" cy="179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dirty="0"/>
          </a:p>
          <a:p>
            <a:r>
              <a:rPr lang="es-CO" sz="2400" dirty="0">
                <a:latin typeface="Calibri"/>
              </a:rPr>
              <a:t>Es un gráfico que nos muestra el avance de los </a:t>
            </a:r>
            <a:r>
              <a:rPr lang="es-CO" sz="2400" dirty="0" err="1">
                <a:latin typeface="Calibri"/>
              </a:rPr>
              <a:t>Sprints</a:t>
            </a:r>
            <a:r>
              <a:rPr lang="es-CO" sz="2400" dirty="0">
                <a:latin typeface="Calibri"/>
              </a:rPr>
              <a:t> y nos ayuda a medir la cantidad de requisitos en el </a:t>
            </a:r>
            <a:r>
              <a:rPr lang="es-CO" sz="2400" dirty="0" err="1" smtClean="0">
                <a:latin typeface="Calibri"/>
              </a:rPr>
              <a:t>Product</a:t>
            </a:r>
            <a:r>
              <a:rPr lang="es-CO" sz="2400" dirty="0" smtClean="0">
                <a:latin typeface="Calibri"/>
              </a:rPr>
              <a:t>  </a:t>
            </a:r>
            <a:r>
              <a:rPr lang="es-CO" sz="2400" dirty="0" err="1" smtClean="0">
                <a:latin typeface="Calibri"/>
              </a:rPr>
              <a:t>Backlog</a:t>
            </a:r>
            <a:r>
              <a:rPr lang="es-CO" sz="2400" dirty="0">
                <a:latin typeface="Calibri"/>
              </a:rPr>
              <a:t>.</a:t>
            </a:r>
            <a:endParaRPr dirty="0"/>
          </a:p>
          <a:p>
            <a:pPr algn="just">
              <a:lnSpc>
                <a:spcPct val="100000"/>
              </a:lnSpc>
            </a:pPr>
            <a:endParaRPr dirty="0"/>
          </a:p>
        </p:txBody>
      </p:sp>
      <p:sp>
        <p:nvSpPr>
          <p:cNvPr id="181" name="CustomShape 3"/>
          <p:cNvSpPr/>
          <p:nvPr/>
        </p:nvSpPr>
        <p:spPr>
          <a:xfrm>
            <a:off x="457560" y="-7560"/>
            <a:ext cx="8228880" cy="1923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/>
          </a:p>
          <a:p>
            <a:r>
              <a:rPr lang="es-CO" sz="4400">
                <a:latin typeface="Calibri"/>
              </a:rPr>
              <a:t>Burndown Chart</a:t>
            </a:r>
            <a:endParaRPr/>
          </a:p>
          <a:p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pic>
        <p:nvPicPr>
          <p:cNvPr id="182" name="181 Imagen"/>
          <p:cNvPicPr/>
          <p:nvPr/>
        </p:nvPicPr>
        <p:blipFill>
          <a:blip r:embed="rId2"/>
          <a:stretch>
            <a:fillRect/>
          </a:stretch>
        </p:blipFill>
        <p:spPr>
          <a:xfrm>
            <a:off x="1460160" y="2700000"/>
            <a:ext cx="6315480" cy="393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615960" y="404640"/>
            <a:ext cx="7771680" cy="1469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4400" b="1">
                <a:solidFill>
                  <a:srgbClr val="000000"/>
                </a:solidFill>
                <a:latin typeface="Calibri"/>
              </a:rPr>
              <a:t>Agenda</a:t>
            </a:r>
            <a:endParaRPr/>
          </a:p>
        </p:txBody>
      </p:sp>
      <p:sp>
        <p:nvSpPr>
          <p:cNvPr id="116" name="CustomShape 2"/>
          <p:cNvSpPr/>
          <p:nvPr/>
        </p:nvSpPr>
        <p:spPr>
          <a:xfrm>
            <a:off x="1371600" y="1556640"/>
            <a:ext cx="6400080" cy="4081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 b="1">
                <a:solidFill>
                  <a:srgbClr val="000000"/>
                </a:solidFill>
                <a:latin typeface="Calibri"/>
              </a:rPr>
              <a:t>Introducción a Scrum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8B8B8B"/>
                </a:solidFill>
                <a:latin typeface="Calibri"/>
              </a:rPr>
              <a:t>Prácticas de Scrum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8B8B8B"/>
                </a:solidFill>
                <a:latin typeface="Calibri"/>
              </a:rPr>
              <a:t>Aplicación de Scrum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8B8B8B"/>
                </a:solidFill>
                <a:latin typeface="Calibri"/>
              </a:rPr>
              <a:t>Conclusiones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590400" y="134064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4400">
                <a:solidFill>
                  <a:srgbClr val="000000"/>
                </a:solidFill>
                <a:latin typeface="Calibri"/>
              </a:rPr>
              <a:t>Sprint</a:t>
            </a:r>
            <a:endParaRPr/>
          </a:p>
        </p:txBody>
      </p:sp>
      <p:sp>
        <p:nvSpPr>
          <p:cNvPr id="184" name="CustomShape 2"/>
          <p:cNvSpPr/>
          <p:nvPr/>
        </p:nvSpPr>
        <p:spPr>
          <a:xfrm>
            <a:off x="609480" y="42696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s-CO" sz="4400">
                <a:solidFill>
                  <a:srgbClr val="808080"/>
                </a:solidFill>
                <a:latin typeface="Calibri"/>
              </a:rPr>
              <a:t>Prácticas de Scrum</a:t>
            </a:r>
            <a:r>
              <a:rPr lang="es-CO" sz="4400">
                <a:solidFill>
                  <a:srgbClr val="000000"/>
                </a:solidFill>
                <a:latin typeface="Calibri"/>
              </a:rPr>
              <a:t>: Actividades</a:t>
            </a:r>
            <a:endParaRPr/>
          </a:p>
        </p:txBody>
      </p:sp>
      <p:sp>
        <p:nvSpPr>
          <p:cNvPr id="185" name="CustomShape 3"/>
          <p:cNvSpPr/>
          <p:nvPr/>
        </p:nvSpPr>
        <p:spPr>
          <a:xfrm>
            <a:off x="1115640" y="2595600"/>
            <a:ext cx="7056000" cy="3016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2400">
                <a:solidFill>
                  <a:srgbClr val="000000"/>
                </a:solidFill>
                <a:latin typeface="Calibri"/>
              </a:rPr>
              <a:t>Cada Sprint debe crear algo de valor tangible para el usuario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2400">
                <a:solidFill>
                  <a:srgbClr val="000000"/>
                </a:solidFill>
                <a:latin typeface="Calibri"/>
              </a:rPr>
              <a:t>Durante este no se permiten cambios en Sprint Backlog o en la conformación del equipo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2400">
                <a:solidFill>
                  <a:srgbClr val="000000"/>
                </a:solidFill>
                <a:latin typeface="Calibri"/>
              </a:rPr>
              <a:t>Se realiza una planeación al inicio de cada Sprint y una retrospectiva al final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2400">
                <a:solidFill>
                  <a:srgbClr val="000000"/>
                </a:solidFill>
                <a:latin typeface="Calibri"/>
              </a:rPr>
              <a:t>Iteraciones regulares entre 1 – 4 semanas</a:t>
            </a:r>
            <a:endParaRPr/>
          </a:p>
          <a:p>
            <a:pPr algn="just"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</p:sp>
      <p:pic>
        <p:nvPicPr>
          <p:cNvPr id="187" name="3 Marcador de contenido"/>
          <p:cNvPicPr/>
          <p:nvPr/>
        </p:nvPicPr>
        <p:blipFill>
          <a:blip r:embed="rId2"/>
          <a:stretch>
            <a:fillRect/>
          </a:stretch>
        </p:blipFill>
        <p:spPr>
          <a:xfrm>
            <a:off x="1475640" y="586800"/>
            <a:ext cx="6312960" cy="5721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4400" b="1">
                <a:solidFill>
                  <a:srgbClr val="000000"/>
                </a:solidFill>
                <a:latin typeface="Calibri"/>
              </a:rPr>
              <a:t>Planeación del Sprint</a:t>
            </a:r>
            <a:endParaRPr/>
          </a:p>
        </p:txBody>
      </p:sp>
      <p:sp>
        <p:nvSpPr>
          <p:cNvPr id="189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000000"/>
                </a:solidFill>
                <a:latin typeface="Calibri"/>
              </a:rPr>
              <a:t>El Producto Owner define el objetivo del Sprint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000000"/>
                </a:solidFill>
                <a:latin typeface="Calibri"/>
              </a:rPr>
              <a:t>El equipo de desarrollo tomando los elementos de más alta prioridad del PB, determina los elementos que se compromete a implementar en el Sprint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000000"/>
                </a:solidFill>
                <a:latin typeface="Calibri"/>
              </a:rPr>
              <a:t>La planeación dura 8 horas para un Sprint de un mes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000000"/>
                </a:solidFill>
                <a:latin typeface="Calibri"/>
              </a:rPr>
              <a:t>Los elementos del PB seleccionados se dividen en tareas.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000000"/>
                </a:solidFill>
                <a:latin typeface="Calibri"/>
              </a:rPr>
              <a:t>Se realiza la estimación conjunta del esfuerzo.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</p:sp>
      <p:pic>
        <p:nvPicPr>
          <p:cNvPr id="191" name="3 Marcador de contenido"/>
          <p:cNvPicPr/>
          <p:nvPr/>
        </p:nvPicPr>
        <p:blipFill>
          <a:blip r:embed="rId2"/>
          <a:stretch>
            <a:fillRect/>
          </a:stretch>
        </p:blipFill>
        <p:spPr>
          <a:xfrm>
            <a:off x="611640" y="492480"/>
            <a:ext cx="8043120" cy="6032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457200" y="116632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4400" b="1" dirty="0">
                <a:solidFill>
                  <a:srgbClr val="000000"/>
                </a:solidFill>
                <a:latin typeface="Calibri"/>
              </a:rPr>
              <a:t>Reunión Diaria</a:t>
            </a:r>
            <a:endParaRPr dirty="0"/>
          </a:p>
        </p:txBody>
      </p:sp>
      <p:sp>
        <p:nvSpPr>
          <p:cNvPr id="193" name="CustomShape 2"/>
          <p:cNvSpPr/>
          <p:nvPr/>
        </p:nvSpPr>
        <p:spPr>
          <a:xfrm>
            <a:off x="591592" y="1124744"/>
            <a:ext cx="8228880" cy="452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 dirty="0">
                <a:solidFill>
                  <a:srgbClr val="000000"/>
                </a:solidFill>
                <a:latin typeface="Calibri"/>
              </a:rPr>
              <a:t>Punto de inspección y adaptación en </a:t>
            </a:r>
            <a:r>
              <a:rPr lang="es-CO" sz="3200" dirty="0" err="1">
                <a:solidFill>
                  <a:srgbClr val="000000"/>
                </a:solidFill>
                <a:latin typeface="Calibri"/>
              </a:rPr>
              <a:t>Scrum</a:t>
            </a:r>
            <a:r>
              <a:rPr lang="es-CO" sz="3200" dirty="0">
                <a:solidFill>
                  <a:srgbClr val="000000"/>
                </a:solidFill>
                <a:latin typeface="Calibri"/>
              </a:rPr>
              <a:t>, máximo 15 minutos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 dirty="0">
                <a:solidFill>
                  <a:srgbClr val="000000"/>
                </a:solidFill>
                <a:latin typeface="Calibri"/>
              </a:rPr>
              <a:t>Esencial para conocer el progreso continuo y evitar bloqueos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 dirty="0">
                <a:solidFill>
                  <a:srgbClr val="000000"/>
                </a:solidFill>
                <a:latin typeface="Calibri"/>
              </a:rPr>
              <a:t>Durante la reunión, cada miembro del equipo contesta a tres preguntas: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 dirty="0">
                <a:solidFill>
                  <a:srgbClr val="000000"/>
                </a:solidFill>
                <a:latin typeface="Calibri"/>
              </a:rPr>
              <a:t>¿Qué has hecho desde ayer?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 dirty="0">
                <a:solidFill>
                  <a:srgbClr val="000000"/>
                </a:solidFill>
                <a:latin typeface="Calibri"/>
              </a:rPr>
              <a:t>¿Qué es lo que harás para mañana?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 dirty="0">
                <a:solidFill>
                  <a:srgbClr val="000000"/>
                </a:solidFill>
                <a:latin typeface="Calibri"/>
              </a:rPr>
              <a:t>¿Has tenido algún problema que te haya impedido alcanzar tu objetivo? (Es el papel del </a:t>
            </a:r>
            <a:r>
              <a:rPr lang="es-CO" sz="3200" dirty="0" err="1">
                <a:solidFill>
                  <a:srgbClr val="000000"/>
                </a:solidFill>
                <a:latin typeface="Calibri"/>
              </a:rPr>
              <a:t>ScrumMaster</a:t>
            </a:r>
            <a:r>
              <a:rPr lang="es-CO" sz="3200" dirty="0">
                <a:solidFill>
                  <a:srgbClr val="000000"/>
                </a:solidFill>
                <a:latin typeface="Calibri"/>
              </a:rPr>
              <a:t> recordar estos impedimentos).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</p:sp>
      <p:pic>
        <p:nvPicPr>
          <p:cNvPr id="195" name="3 Marcador de contenido"/>
          <p:cNvPicPr/>
          <p:nvPr/>
        </p:nvPicPr>
        <p:blipFill>
          <a:blip r:embed="rId2"/>
          <a:stretch>
            <a:fillRect/>
          </a:stretch>
        </p:blipFill>
        <p:spPr>
          <a:xfrm>
            <a:off x="553320" y="1600200"/>
            <a:ext cx="8036640" cy="4525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4400">
                <a:solidFill>
                  <a:srgbClr val="000000"/>
                </a:solidFill>
                <a:latin typeface="Calibri"/>
              </a:rPr>
              <a:t>Ejecución del Sprint</a:t>
            </a:r>
            <a:endParaRPr/>
          </a:p>
        </p:txBody>
      </p:sp>
      <p:pic>
        <p:nvPicPr>
          <p:cNvPr id="197" name="3 Marcador de contenido"/>
          <p:cNvPicPr/>
          <p:nvPr/>
        </p:nvPicPr>
        <p:blipFill>
          <a:blip r:embed="rId2"/>
          <a:stretch>
            <a:fillRect/>
          </a:stretch>
        </p:blipFill>
        <p:spPr>
          <a:xfrm>
            <a:off x="899640" y="1336320"/>
            <a:ext cx="7488000" cy="4957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4400">
                <a:solidFill>
                  <a:srgbClr val="000000"/>
                </a:solidFill>
                <a:latin typeface="Calibri"/>
              </a:rPr>
              <a:t>Revisión del Sprint</a:t>
            </a:r>
            <a:endParaRPr/>
          </a:p>
        </p:txBody>
      </p:sp>
      <p:sp>
        <p:nvSpPr>
          <p:cNvPr id="199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000000"/>
                </a:solidFill>
                <a:latin typeface="Calibri"/>
              </a:rPr>
              <a:t>Revisar el trabajo que fue completado y no completado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000000"/>
                </a:solidFill>
                <a:latin typeface="Calibri"/>
              </a:rPr>
              <a:t>Presentar el trabajo completado a los interesados (Demostración)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000000"/>
                </a:solidFill>
                <a:latin typeface="Calibri"/>
              </a:rPr>
              <a:t>El trabajo incompleto no puede ser demostrado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000000"/>
                </a:solidFill>
                <a:latin typeface="Calibri"/>
              </a:rPr>
              <a:t>Cuatro horas como límite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000000"/>
                </a:solidFill>
                <a:latin typeface="Calibri"/>
              </a:rPr>
              <a:t>El resultado es un PB revisado, que define los elementos posibles para el siguiente Sprint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4400">
                <a:solidFill>
                  <a:srgbClr val="000000"/>
                </a:solidFill>
                <a:latin typeface="Calibri"/>
              </a:rPr>
              <a:t>Retrospectiva</a:t>
            </a:r>
            <a:endParaRPr/>
          </a:p>
        </p:txBody>
      </p:sp>
      <p:sp>
        <p:nvSpPr>
          <p:cNvPr id="201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000000"/>
                </a:solidFill>
                <a:latin typeface="Calibri"/>
              </a:rPr>
              <a:t>El foco es la mejora continua 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000000"/>
                </a:solidFill>
                <a:latin typeface="Calibri"/>
              </a:rPr>
              <a:t>Se inspecciona en profundidad cuán colaborativo y productivo es el equipo y cómo hacer para mejorar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000000"/>
                </a:solidFill>
                <a:latin typeface="Calibri"/>
              </a:rPr>
              <a:t>Al final el equipo debe haber identificado y se debe haber comprometido con acciones de mejora al proceso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000000"/>
                </a:solidFill>
                <a:latin typeface="Calibri"/>
              </a:rPr>
              <a:t>Duración 3 horas para Sprint de un mes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</p:sp>
      <p:pic>
        <p:nvPicPr>
          <p:cNvPr id="203" name="3 Marcador de contenido"/>
          <p:cNvPicPr/>
          <p:nvPr/>
        </p:nvPicPr>
        <p:blipFill>
          <a:blip r:embed="rId2"/>
          <a:stretch>
            <a:fillRect/>
          </a:stretch>
        </p:blipFill>
        <p:spPr>
          <a:xfrm>
            <a:off x="179640" y="332640"/>
            <a:ext cx="8856360" cy="6330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4400">
                <a:solidFill>
                  <a:srgbClr val="000000"/>
                </a:solidFill>
                <a:latin typeface="Calibri"/>
              </a:rPr>
              <a:t>Scrum</a:t>
            </a:r>
            <a:endParaRPr/>
          </a:p>
        </p:txBody>
      </p:sp>
      <p:pic>
        <p:nvPicPr>
          <p:cNvPr id="118" name="3 Marcador de contenido"/>
          <p:cNvPicPr/>
          <p:nvPr/>
        </p:nvPicPr>
        <p:blipFill>
          <a:blip r:embed="rId2"/>
          <a:stretch>
            <a:fillRect/>
          </a:stretch>
        </p:blipFill>
        <p:spPr>
          <a:xfrm>
            <a:off x="35640" y="1677960"/>
            <a:ext cx="9054000" cy="3838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4400">
                <a:solidFill>
                  <a:srgbClr val="000000"/>
                </a:solidFill>
                <a:latin typeface="Calibri"/>
              </a:rPr>
              <a:t>Refinamiento del PB</a:t>
            </a:r>
            <a:endParaRPr/>
          </a:p>
        </p:txBody>
      </p:sp>
      <p:sp>
        <p:nvSpPr>
          <p:cNvPr id="205" name="CustomShape 2"/>
          <p:cNvSpPr/>
          <p:nvPr/>
        </p:nvSpPr>
        <p:spPr>
          <a:xfrm>
            <a:off x="251640" y="1917000"/>
            <a:ext cx="3538080" cy="452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000000"/>
                </a:solidFill>
                <a:latin typeface="Calibri"/>
              </a:rPr>
              <a:t>Liderado por el Product Owner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000000"/>
                </a:solidFill>
                <a:latin typeface="Calibri"/>
              </a:rPr>
              <a:t>Actividad colaborativa por todo el equipo.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000000"/>
                </a:solidFill>
                <a:latin typeface="Calibri"/>
              </a:rPr>
              <a:t>PO es el que toma las decisiones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06" name="3 Imagen"/>
          <p:cNvPicPr/>
          <p:nvPr/>
        </p:nvPicPr>
        <p:blipFill>
          <a:blip r:embed="rId2"/>
          <a:stretch>
            <a:fillRect/>
          </a:stretch>
        </p:blipFill>
        <p:spPr>
          <a:xfrm>
            <a:off x="3924000" y="1772640"/>
            <a:ext cx="5015880" cy="4203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615960" y="404640"/>
            <a:ext cx="7771680" cy="1469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4400" b="1">
                <a:solidFill>
                  <a:srgbClr val="000000"/>
                </a:solidFill>
                <a:latin typeface="Calibri"/>
              </a:rPr>
              <a:t>Agenda</a:t>
            </a:r>
            <a:endParaRPr/>
          </a:p>
        </p:txBody>
      </p:sp>
      <p:sp>
        <p:nvSpPr>
          <p:cNvPr id="208" name="CustomShape 2"/>
          <p:cNvSpPr/>
          <p:nvPr/>
        </p:nvSpPr>
        <p:spPr>
          <a:xfrm>
            <a:off x="1371600" y="1556640"/>
            <a:ext cx="6400080" cy="4081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808080"/>
                </a:solidFill>
                <a:latin typeface="Calibri"/>
              </a:rPr>
              <a:t>Introducción a Scrum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8B8B8B"/>
                </a:solidFill>
                <a:latin typeface="Calibri"/>
              </a:rPr>
              <a:t>Prácticas de Scrum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 b="1">
                <a:solidFill>
                  <a:srgbClr val="000000"/>
                </a:solidFill>
                <a:latin typeface="Calibri"/>
              </a:rPr>
              <a:t>Aplicación de Scrum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8B8B8B"/>
                </a:solidFill>
                <a:latin typeface="Calibri"/>
              </a:rPr>
              <a:t>Conclusiones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4400">
                <a:solidFill>
                  <a:srgbClr val="000000"/>
                </a:solidFill>
                <a:latin typeface="Calibri"/>
              </a:rPr>
              <a:t>Principales Actividades</a:t>
            </a:r>
            <a:endParaRPr/>
          </a:p>
        </p:txBody>
      </p:sp>
      <p:sp>
        <p:nvSpPr>
          <p:cNvPr id="210" name="CustomShape 2"/>
          <p:cNvSpPr/>
          <p:nvPr/>
        </p:nvSpPr>
        <p:spPr>
          <a:xfrm>
            <a:off x="1022760" y="1600200"/>
            <a:ext cx="8228880" cy="452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 b="1">
                <a:solidFill>
                  <a:srgbClr val="000000"/>
                </a:solidFill>
                <a:latin typeface="Calibri"/>
              </a:rPr>
              <a:t>Actividades Iniciales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s-CO" sz="2800">
                <a:solidFill>
                  <a:srgbClr val="000000"/>
                </a:solidFill>
                <a:latin typeface="Calibri"/>
              </a:rPr>
              <a:t>Historias de usuario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s-CO" sz="2800">
                <a:solidFill>
                  <a:srgbClr val="000000"/>
                </a:solidFill>
                <a:latin typeface="Calibri"/>
              </a:rPr>
              <a:t>Priorización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s-CO" sz="2800">
                <a:solidFill>
                  <a:srgbClr val="000000"/>
                </a:solidFill>
                <a:latin typeface="Calibri"/>
              </a:rPr>
              <a:t>Estimación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s-CO" sz="2800">
                <a:solidFill>
                  <a:srgbClr val="000000"/>
                </a:solidFill>
                <a:latin typeface="Calibri"/>
              </a:rPr>
              <a:t>Escaneo de Arquitecturas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 b="1">
                <a:solidFill>
                  <a:srgbClr val="000000"/>
                </a:solidFill>
                <a:latin typeface="Calibri"/>
              </a:rPr>
              <a:t>Planeación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s-CO" sz="2800">
                <a:solidFill>
                  <a:srgbClr val="000000"/>
                </a:solidFill>
                <a:latin typeface="Calibri"/>
              </a:rPr>
              <a:t>Entrega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s-CO" sz="2800">
                <a:solidFill>
                  <a:srgbClr val="000000"/>
                </a:solidFill>
                <a:latin typeface="Calibri"/>
              </a:rPr>
              <a:t>Sprint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 b="1">
                <a:solidFill>
                  <a:srgbClr val="000000"/>
                </a:solidFill>
                <a:latin typeface="Calibri"/>
              </a:rPr>
              <a:t>Ejecución del Sprint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 b="1">
                <a:solidFill>
                  <a:srgbClr val="000000"/>
                </a:solidFill>
                <a:latin typeface="Calibri"/>
              </a:rPr>
              <a:t>Inspección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s-CO" sz="2800">
                <a:solidFill>
                  <a:srgbClr val="000000"/>
                </a:solidFill>
                <a:latin typeface="Calibri"/>
              </a:rPr>
              <a:t>Revisión y Retrospectiva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4400" b="1" dirty="0">
                <a:solidFill>
                  <a:srgbClr val="000000"/>
                </a:solidFill>
                <a:latin typeface="Calibri"/>
              </a:rPr>
              <a:t>Historias de Usuario</a:t>
            </a:r>
            <a:endParaRPr b="1" dirty="0"/>
          </a:p>
        </p:txBody>
      </p:sp>
      <p:sp>
        <p:nvSpPr>
          <p:cNvPr id="212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 dirty="0">
                <a:solidFill>
                  <a:srgbClr val="000000"/>
                </a:solidFill>
                <a:latin typeface="Calibri"/>
              </a:rPr>
              <a:t>Son una forma de expresar el valor de negocio para elementos del PB.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 dirty="0">
                <a:solidFill>
                  <a:srgbClr val="000000"/>
                </a:solidFill>
                <a:latin typeface="Calibri"/>
              </a:rPr>
              <a:t>Deben ser entendibles para las personas con enfoque de negocios y personas técnicas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 dirty="0">
                <a:solidFill>
                  <a:srgbClr val="000000"/>
                </a:solidFill>
                <a:latin typeface="Calibri"/>
              </a:rPr>
              <a:t>Se documentan en tarjetas para promover la brevedad en la descripción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 dirty="0">
                <a:solidFill>
                  <a:srgbClr val="000000"/>
                </a:solidFill>
                <a:latin typeface="Calibri"/>
              </a:rPr>
              <a:t>Es una representación de un requisito de software escrito en una o dos frases utilizando el lenguaje común del usuario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4400" b="1" dirty="0">
                <a:solidFill>
                  <a:srgbClr val="000000"/>
                </a:solidFill>
                <a:latin typeface="Calibri"/>
              </a:rPr>
              <a:t>Historias de Usuario</a:t>
            </a:r>
            <a:endParaRPr b="1" dirty="0"/>
          </a:p>
        </p:txBody>
      </p:sp>
      <p:sp>
        <p:nvSpPr>
          <p:cNvPr id="214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 dirty="0">
                <a:solidFill>
                  <a:srgbClr val="000000"/>
                </a:solidFill>
                <a:latin typeface="Calibri"/>
              </a:rPr>
              <a:t>Como &lt;</a:t>
            </a:r>
            <a:r>
              <a:rPr lang="es-CO" sz="3200" b="1" dirty="0">
                <a:solidFill>
                  <a:srgbClr val="000000"/>
                </a:solidFill>
                <a:latin typeface="Calibri"/>
              </a:rPr>
              <a:t>rol de usuario</a:t>
            </a:r>
            <a:r>
              <a:rPr lang="es-CO" sz="3200" dirty="0">
                <a:solidFill>
                  <a:srgbClr val="000000"/>
                </a:solidFill>
                <a:latin typeface="Calibri"/>
              </a:rPr>
              <a:t>&gt;, quiero &lt;</a:t>
            </a:r>
            <a:r>
              <a:rPr lang="es-CO" sz="3200" b="1" dirty="0">
                <a:solidFill>
                  <a:srgbClr val="000000"/>
                </a:solidFill>
                <a:latin typeface="Calibri"/>
              </a:rPr>
              <a:t>función de sistema</a:t>
            </a:r>
            <a:r>
              <a:rPr lang="es-CO" sz="3200" dirty="0">
                <a:solidFill>
                  <a:srgbClr val="000000"/>
                </a:solidFill>
                <a:latin typeface="Calibri"/>
              </a:rPr>
              <a:t>&gt; para lograr &lt;</a:t>
            </a:r>
            <a:r>
              <a:rPr lang="es-CO" sz="3200" b="1" dirty="0">
                <a:solidFill>
                  <a:srgbClr val="000000"/>
                </a:solidFill>
                <a:latin typeface="Calibri"/>
              </a:rPr>
              <a:t>valor de negocio</a:t>
            </a:r>
            <a:r>
              <a:rPr lang="es-CO" sz="3200" dirty="0">
                <a:solidFill>
                  <a:srgbClr val="000000"/>
                </a:solidFill>
                <a:latin typeface="Calibri"/>
              </a:rPr>
              <a:t>&gt;</a:t>
            </a:r>
            <a:endParaRPr dirty="0"/>
          </a:p>
        </p:txBody>
      </p:sp>
      <p:pic>
        <p:nvPicPr>
          <p:cNvPr id="215" name="3 Imagen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3357000"/>
            <a:ext cx="9143280" cy="2668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4400">
                <a:solidFill>
                  <a:srgbClr val="000000"/>
                </a:solidFill>
                <a:latin typeface="Calibri"/>
              </a:rPr>
              <a:t>Historias de Usuario: Atributos</a:t>
            </a:r>
            <a:endParaRPr/>
          </a:p>
        </p:txBody>
      </p:sp>
      <p:sp>
        <p:nvSpPr>
          <p:cNvPr id="217" name="CustomShape 2"/>
          <p:cNvSpPr/>
          <p:nvPr/>
        </p:nvSpPr>
        <p:spPr>
          <a:xfrm>
            <a:off x="1393200" y="2140200"/>
            <a:ext cx="8228880" cy="452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000000"/>
                </a:solidFill>
                <a:latin typeface="Calibri"/>
              </a:rPr>
              <a:t>Independiente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000000"/>
                </a:solidFill>
                <a:latin typeface="Calibri"/>
              </a:rPr>
              <a:t>Negociable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000000"/>
                </a:solidFill>
                <a:latin typeface="Calibri"/>
              </a:rPr>
              <a:t>Valiosa para el cliente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000000"/>
                </a:solidFill>
                <a:latin typeface="Calibri"/>
              </a:rPr>
              <a:t>Estimable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000000"/>
                </a:solidFill>
                <a:latin typeface="Calibri"/>
              </a:rPr>
              <a:t>Pequeña (Small)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000000"/>
                </a:solidFill>
                <a:latin typeface="Calibri"/>
              </a:rPr>
              <a:t>Testeable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</p:sp>
      <p:pic>
        <p:nvPicPr>
          <p:cNvPr id="219" name="3 Marcador de contenido"/>
          <p:cNvPicPr/>
          <p:nvPr/>
        </p:nvPicPr>
        <p:blipFill>
          <a:blip r:embed="rId2"/>
          <a:stretch>
            <a:fillRect/>
          </a:stretch>
        </p:blipFill>
        <p:spPr>
          <a:xfrm>
            <a:off x="395640" y="1279800"/>
            <a:ext cx="8413200" cy="5172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4400">
                <a:solidFill>
                  <a:srgbClr val="000000"/>
                </a:solidFill>
                <a:latin typeface="Calibri"/>
              </a:rPr>
              <a:t>Priorización de Historias de usuario</a:t>
            </a:r>
            <a:endParaRPr/>
          </a:p>
        </p:txBody>
      </p:sp>
      <p:pic>
        <p:nvPicPr>
          <p:cNvPr id="221" name="3 Marcador de contenido"/>
          <p:cNvPicPr/>
          <p:nvPr/>
        </p:nvPicPr>
        <p:blipFill>
          <a:blip r:embed="rId2"/>
          <a:stretch>
            <a:fillRect/>
          </a:stretch>
        </p:blipFill>
        <p:spPr>
          <a:xfrm>
            <a:off x="1296000" y="1417320"/>
            <a:ext cx="6623640" cy="5062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4400">
                <a:solidFill>
                  <a:srgbClr val="000000"/>
                </a:solidFill>
                <a:latin typeface="Calibri"/>
              </a:rPr>
              <a:t>Estimación</a:t>
            </a:r>
            <a:endParaRPr/>
          </a:p>
        </p:txBody>
      </p:sp>
      <p:pic>
        <p:nvPicPr>
          <p:cNvPr id="223" name="4 Marcador de contenido"/>
          <p:cNvPicPr/>
          <p:nvPr/>
        </p:nvPicPr>
        <p:blipFill>
          <a:blip r:embed="rId2"/>
          <a:stretch>
            <a:fillRect/>
          </a:stretch>
        </p:blipFill>
        <p:spPr>
          <a:xfrm>
            <a:off x="550080" y="1728000"/>
            <a:ext cx="3049560" cy="4031640"/>
          </a:xfrm>
          <a:prstGeom prst="rect">
            <a:avLst/>
          </a:prstGeom>
          <a:ln>
            <a:noFill/>
          </a:ln>
        </p:spPr>
      </p:pic>
      <p:pic>
        <p:nvPicPr>
          <p:cNvPr id="224" name="5 Imagen"/>
          <p:cNvPicPr/>
          <p:nvPr/>
        </p:nvPicPr>
        <p:blipFill>
          <a:blip r:embed="rId3"/>
          <a:stretch>
            <a:fillRect/>
          </a:stretch>
        </p:blipFill>
        <p:spPr>
          <a:xfrm>
            <a:off x="4644000" y="1196640"/>
            <a:ext cx="4134240" cy="2885400"/>
          </a:xfrm>
          <a:prstGeom prst="rect">
            <a:avLst/>
          </a:prstGeom>
          <a:ln>
            <a:noFill/>
          </a:ln>
        </p:spPr>
      </p:pic>
      <p:pic>
        <p:nvPicPr>
          <p:cNvPr id="225" name="6 Imagen"/>
          <p:cNvPicPr/>
          <p:nvPr/>
        </p:nvPicPr>
        <p:blipFill>
          <a:blip r:embed="rId4"/>
          <a:stretch>
            <a:fillRect/>
          </a:stretch>
        </p:blipFill>
        <p:spPr>
          <a:xfrm>
            <a:off x="4716000" y="4210200"/>
            <a:ext cx="4031640" cy="2602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4400">
                <a:solidFill>
                  <a:srgbClr val="000000"/>
                </a:solidFill>
                <a:latin typeface="Calibri"/>
              </a:rPr>
              <a:t>Planning Poker</a:t>
            </a:r>
            <a:endParaRPr/>
          </a:p>
        </p:txBody>
      </p:sp>
      <p:sp>
        <p:nvSpPr>
          <p:cNvPr id="227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000000"/>
                </a:solidFill>
                <a:latin typeface="Calibri"/>
              </a:rPr>
              <a:t>El PO lee el elemento del PB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000000"/>
                </a:solidFill>
                <a:latin typeface="Calibri"/>
              </a:rPr>
              <a:t>El equipo comenta y pregunta al PO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000000"/>
                </a:solidFill>
                <a:latin typeface="Calibri"/>
              </a:rPr>
              <a:t>Cada estimador selecciona una carta que representa su estimación, se mantiene en privado hasta que todos estimen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000000"/>
                </a:solidFill>
                <a:latin typeface="Calibri"/>
              </a:rPr>
              <a:t>Promedio, Frecuencia, Consenso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000000"/>
                </a:solidFill>
                <a:latin typeface="Calibri"/>
              </a:rPr>
              <a:t>Se inicia con una HU que sirva de referencia para las demás.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4 Imagen"/>
          <p:cNvPicPr/>
          <p:nvPr/>
        </p:nvPicPr>
        <p:blipFill>
          <a:blip r:embed="rId2"/>
          <a:stretch>
            <a:fillRect/>
          </a:stretch>
        </p:blipFill>
        <p:spPr>
          <a:xfrm>
            <a:off x="683640" y="67320"/>
            <a:ext cx="7848000" cy="6761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</p:sp>
      <p:pic>
        <p:nvPicPr>
          <p:cNvPr id="229" name="3 Marcador de contenido"/>
          <p:cNvPicPr/>
          <p:nvPr/>
        </p:nvPicPr>
        <p:blipFill>
          <a:blip r:embed="rId2"/>
          <a:stretch>
            <a:fillRect/>
          </a:stretch>
        </p:blipFill>
        <p:spPr>
          <a:xfrm>
            <a:off x="417960" y="512640"/>
            <a:ext cx="8401680" cy="5940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4400">
                <a:solidFill>
                  <a:srgbClr val="000000"/>
                </a:solidFill>
                <a:latin typeface="Calibri"/>
              </a:rPr>
              <a:t>Escaneo de Arquitecturas</a:t>
            </a:r>
            <a:endParaRPr/>
          </a:p>
        </p:txBody>
      </p:sp>
      <p:sp>
        <p:nvSpPr>
          <p:cNvPr id="231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000000"/>
                </a:solidFill>
                <a:latin typeface="Calibri"/>
              </a:rPr>
              <a:t>Se revisan las historias de usuario para determinar la arquitectura particular que se deben aplicar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s-CO" sz="2800">
                <a:solidFill>
                  <a:srgbClr val="000000"/>
                </a:solidFill>
                <a:latin typeface="Calibri"/>
              </a:rPr>
              <a:t>MVC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s-CO" sz="2800">
                <a:solidFill>
                  <a:srgbClr val="000000"/>
                </a:solidFill>
                <a:latin typeface="Calibri"/>
              </a:rPr>
              <a:t>En capas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s-CO" sz="2800">
                <a:solidFill>
                  <a:srgbClr val="000000"/>
                </a:solidFill>
                <a:latin typeface="Calibri"/>
              </a:rPr>
              <a:t>SOA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s-CO" sz="2800">
                <a:solidFill>
                  <a:srgbClr val="000000"/>
                </a:solidFill>
                <a:latin typeface="Calibri"/>
              </a:rPr>
              <a:t>Peer to Peer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4400">
                <a:solidFill>
                  <a:srgbClr val="000000"/>
                </a:solidFill>
                <a:latin typeface="Calibri"/>
              </a:rPr>
              <a:t>Planeación de las Entregas</a:t>
            </a:r>
            <a:endParaRPr/>
          </a:p>
        </p:txBody>
      </p:sp>
      <p:sp>
        <p:nvSpPr>
          <p:cNvPr id="233" name="CustomShape 2"/>
          <p:cNvSpPr/>
          <p:nvPr/>
        </p:nvSpPr>
        <p:spPr>
          <a:xfrm>
            <a:off x="1141200" y="2176200"/>
            <a:ext cx="8228880" cy="452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000000"/>
                </a:solidFill>
                <a:latin typeface="Calibri"/>
              </a:rPr>
              <a:t>Después de varios Sprints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000000"/>
                </a:solidFill>
                <a:latin typeface="Calibri"/>
              </a:rPr>
              <a:t>Cada Sprint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000000"/>
                </a:solidFill>
                <a:latin typeface="Calibri"/>
              </a:rPr>
              <a:t>Cada Característica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000000"/>
                </a:solidFill>
                <a:latin typeface="Calibri"/>
              </a:rPr>
              <a:t>Participan todos los roles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4400">
                <a:solidFill>
                  <a:srgbClr val="000000"/>
                </a:solidFill>
                <a:latin typeface="Calibri"/>
              </a:rPr>
              <a:t>Estimación de Tiempo</a:t>
            </a:r>
            <a:endParaRPr/>
          </a:p>
        </p:txBody>
      </p:sp>
      <p:sp>
        <p:nvSpPr>
          <p:cNvPr id="235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000000"/>
                </a:solidFill>
                <a:latin typeface="Calibri"/>
              </a:rPr>
              <a:t>Métricas: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s-CO" sz="2800">
                <a:solidFill>
                  <a:srgbClr val="000000"/>
                </a:solidFill>
                <a:latin typeface="Calibri"/>
              </a:rPr>
              <a:t>Tamaño: Puntos de Elementos del PB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s-CO" sz="2800">
                <a:solidFill>
                  <a:srgbClr val="000000"/>
                </a:solidFill>
                <a:latin typeface="Calibri"/>
              </a:rPr>
              <a:t>Velocidad: Puntos de Elementos del PB que el equipo es capaz de entregar por Sprint	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s-CO" sz="2800">
                <a:solidFill>
                  <a:srgbClr val="000000"/>
                </a:solidFill>
                <a:latin typeface="Calibri"/>
              </a:rPr>
              <a:t>Se pide al equipo que estime qué elementos del PB se pueden comprometer a entregar</a:t>
            </a:r>
            <a:endParaRPr/>
          </a:p>
          <a:p>
            <a:pPr>
              <a:lnSpc>
                <a:spcPct val="100000"/>
              </a:lnSpc>
            </a:pPr>
            <a:r>
              <a:rPr lang="es-CO" sz="2800">
                <a:solidFill>
                  <a:srgbClr val="000000"/>
                </a:solidFill>
                <a:latin typeface="Calibri"/>
              </a:rPr>
              <a:t>Se estima cuántos Sprints serán necesarios para todo el PB.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4400">
                <a:solidFill>
                  <a:srgbClr val="000000"/>
                </a:solidFill>
                <a:latin typeface="Calibri"/>
              </a:rPr>
              <a:t>Sprint Planning</a:t>
            </a:r>
            <a:endParaRPr/>
          </a:p>
        </p:txBody>
      </p:sp>
      <p:sp>
        <p:nvSpPr>
          <p:cNvPr id="237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000000"/>
                </a:solidFill>
                <a:latin typeface="Calibri"/>
              </a:rPr>
              <a:t>El equipo determina su capacidad (puntos de historia de usuario / Sprint y horas)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000000"/>
                </a:solidFill>
                <a:latin typeface="Calibri"/>
              </a:rPr>
              <a:t>Los elementos del PB se dividen en tareas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000000"/>
                </a:solidFill>
                <a:latin typeface="Calibri"/>
              </a:rPr>
              <a:t>Se estima el tiempo de cada tarea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000000"/>
                </a:solidFill>
                <a:latin typeface="Calibri"/>
              </a:rPr>
              <a:t>Se siguen tomando elementos del PB, hasta llenar la capacidad del Sprint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000000"/>
                </a:solidFill>
                <a:latin typeface="Calibri"/>
              </a:rPr>
              <a:t>La actividad dura 8 horas para un Sprint de un mes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</p:sp>
      <p:pic>
        <p:nvPicPr>
          <p:cNvPr id="239" name="3 Marcador de contenido"/>
          <p:cNvPicPr/>
          <p:nvPr/>
        </p:nvPicPr>
        <p:blipFill>
          <a:blip r:embed="rId2"/>
          <a:stretch>
            <a:fillRect/>
          </a:stretch>
        </p:blipFill>
        <p:spPr>
          <a:xfrm>
            <a:off x="827640" y="836640"/>
            <a:ext cx="7560000" cy="5318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4400">
                <a:solidFill>
                  <a:srgbClr val="000000"/>
                </a:solidFill>
                <a:latin typeface="Calibri"/>
              </a:rPr>
              <a:t>Sprint Backlog</a:t>
            </a:r>
            <a:endParaRPr/>
          </a:p>
        </p:txBody>
      </p:sp>
      <p:pic>
        <p:nvPicPr>
          <p:cNvPr id="241" name="3 Marcador de contenido"/>
          <p:cNvPicPr/>
          <p:nvPr/>
        </p:nvPicPr>
        <p:blipFill>
          <a:blip r:embed="rId2"/>
          <a:stretch>
            <a:fillRect/>
          </a:stretch>
        </p:blipFill>
        <p:spPr>
          <a:xfrm>
            <a:off x="756000" y="1376640"/>
            <a:ext cx="7885080" cy="4995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4400">
                <a:solidFill>
                  <a:srgbClr val="000000"/>
                </a:solidFill>
                <a:latin typeface="Calibri"/>
              </a:rPr>
              <a:t>Retrospectiva de Scrum</a:t>
            </a:r>
            <a:endParaRPr/>
          </a:p>
        </p:txBody>
      </p:sp>
      <p:sp>
        <p:nvSpPr>
          <p:cNvPr id="243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000000"/>
                </a:solidFill>
                <a:latin typeface="Calibri"/>
              </a:rPr>
              <a:t>El objetivo es mejorar el proceso, relaciones y herramientas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000000"/>
                </a:solidFill>
                <a:latin typeface="Calibri"/>
              </a:rPr>
              <a:t>Qué funcionó bien y debemos seguir haciendo?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000000"/>
                </a:solidFill>
                <a:latin typeface="Calibri"/>
              </a:rPr>
              <a:t>Qué no funcionó bien y debemos dejar de hacer?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000000"/>
                </a:solidFill>
                <a:latin typeface="Calibri"/>
              </a:rPr>
              <a:t>Crear un plan para implementar las mejoras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</p:sp>
      <p:pic>
        <p:nvPicPr>
          <p:cNvPr id="245" name="3 Marcador de contenido"/>
          <p:cNvPicPr/>
          <p:nvPr/>
        </p:nvPicPr>
        <p:blipFill>
          <a:blip r:embed="rId2"/>
          <a:stretch>
            <a:fillRect/>
          </a:stretch>
        </p:blipFill>
        <p:spPr>
          <a:xfrm>
            <a:off x="576000" y="360000"/>
            <a:ext cx="8110080" cy="6367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</p:sp>
      <p:pic>
        <p:nvPicPr>
          <p:cNvPr id="247" name="3 Marcador de contenido"/>
          <p:cNvPicPr/>
          <p:nvPr/>
        </p:nvPicPr>
        <p:blipFill>
          <a:blip r:embed="rId2"/>
          <a:stretch>
            <a:fillRect/>
          </a:stretch>
        </p:blipFill>
        <p:spPr>
          <a:xfrm>
            <a:off x="349200" y="476640"/>
            <a:ext cx="8038440" cy="6035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4400" b="1">
                <a:solidFill>
                  <a:srgbClr val="000000"/>
                </a:solidFill>
                <a:latin typeface="Calibri"/>
              </a:rPr>
              <a:t>Principios del Manifiesto Ágil 1</a:t>
            </a:r>
            <a:endParaRPr/>
          </a:p>
        </p:txBody>
      </p:sp>
      <p:sp>
        <p:nvSpPr>
          <p:cNvPr id="121" name="CustomShape 2"/>
          <p:cNvSpPr/>
          <p:nvPr/>
        </p:nvSpPr>
        <p:spPr>
          <a:xfrm>
            <a:off x="251640" y="1340640"/>
            <a:ext cx="8938440" cy="5184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Calibri"/>
              <a:buAutoNum type="arabicPeriod"/>
            </a:pPr>
            <a:r>
              <a:rPr lang="es-CO" sz="2200">
                <a:solidFill>
                  <a:srgbClr val="000000"/>
                </a:solidFill>
                <a:latin typeface="Calibri"/>
              </a:rPr>
              <a:t>Nuestra mayor prioridad es satisfacer al cliente mediante la entrega temprana y continua de software con valor.</a:t>
            </a:r>
            <a:endParaRPr/>
          </a:p>
          <a:p>
            <a:pPr>
              <a:lnSpc>
                <a:spcPct val="100000"/>
              </a:lnSpc>
              <a:buFont typeface="Calibri"/>
              <a:buAutoNum type="arabicPeriod"/>
            </a:pPr>
            <a:r>
              <a:rPr lang="es-CO" sz="2200">
                <a:solidFill>
                  <a:srgbClr val="000000"/>
                </a:solidFill>
                <a:latin typeface="Calibri"/>
              </a:rPr>
              <a:t>Aceptamos que los requisitos cambien, incluso en etapas tardías del desarrollo. Los procesos Ágiles aprovechan el cambio para proporcionar ventaja competitiva al cliente.</a:t>
            </a:r>
            <a:endParaRPr/>
          </a:p>
          <a:p>
            <a:pPr>
              <a:lnSpc>
                <a:spcPct val="100000"/>
              </a:lnSpc>
              <a:buFont typeface="Calibri"/>
              <a:buAutoNum type="arabicPeriod"/>
            </a:pPr>
            <a:r>
              <a:rPr lang="es-CO" sz="2200">
                <a:solidFill>
                  <a:srgbClr val="000000"/>
                </a:solidFill>
                <a:latin typeface="Calibri"/>
              </a:rPr>
              <a:t>Entregamos software funcional frecuentemente, entre dos semanas y dos meses, con preferencia al periodo de tiempo más corto posible.</a:t>
            </a:r>
            <a:endParaRPr/>
          </a:p>
          <a:p>
            <a:pPr>
              <a:lnSpc>
                <a:spcPct val="100000"/>
              </a:lnSpc>
              <a:buFont typeface="Calibri"/>
              <a:buAutoNum type="arabicPeriod"/>
            </a:pPr>
            <a:r>
              <a:rPr lang="es-CO" sz="2200">
                <a:solidFill>
                  <a:srgbClr val="000000"/>
                </a:solidFill>
                <a:latin typeface="Calibri"/>
              </a:rPr>
              <a:t>Los responsables de negocio y los desarrolladores trabajamos juntos de forma cotidiana durante todo el proyecto.</a:t>
            </a:r>
            <a:endParaRPr/>
          </a:p>
          <a:p>
            <a:pPr>
              <a:lnSpc>
                <a:spcPct val="100000"/>
              </a:lnSpc>
              <a:buFont typeface="Calibri"/>
              <a:buAutoNum type="arabicPeriod"/>
            </a:pPr>
            <a:r>
              <a:rPr lang="es-CO" sz="2200">
                <a:solidFill>
                  <a:srgbClr val="000000"/>
                </a:solidFill>
                <a:latin typeface="Calibri"/>
              </a:rPr>
              <a:t>Los proyectos se desarrollan en torno a individuos  motivados. Hay que darles el entorno y el apoyo que  necesitan, y confiarles la ejecución del trabajo. </a:t>
            </a:r>
            <a:endParaRPr/>
          </a:p>
          <a:p>
            <a:pPr>
              <a:lnSpc>
                <a:spcPct val="100000"/>
              </a:lnSpc>
              <a:buFont typeface="Calibri"/>
              <a:buAutoNum type="arabicPeriod"/>
            </a:pPr>
            <a:r>
              <a:rPr lang="es-CO" sz="2200">
                <a:solidFill>
                  <a:srgbClr val="000000"/>
                </a:solidFill>
                <a:latin typeface="Calibri"/>
              </a:rPr>
              <a:t>El método más eficiente y efectivo de comunicar  información al equipo de desarrollo y entre sus miembros es la conversación cara a cara.</a:t>
            </a:r>
            <a:endParaRPr/>
          </a:p>
          <a:p>
            <a:pPr>
              <a:lnSpc>
                <a:spcPct val="100000"/>
              </a:lnSpc>
              <a:buFont typeface="Calibri"/>
              <a:buAutoNum type="arabicPeriod"/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</p:sp>
      <p:pic>
        <p:nvPicPr>
          <p:cNvPr id="249" name="248 Imagen"/>
          <p:cNvPicPr/>
          <p:nvPr/>
        </p:nvPicPr>
        <p:blipFill>
          <a:blip r:embed="rId2"/>
          <a:srcRect l="258565" t="235677" r="224670" b="101953"/>
          <a:stretch>
            <a:fillRect/>
          </a:stretch>
        </p:blipFill>
        <p:spPr>
          <a:xfrm>
            <a:off x="504000" y="936000"/>
            <a:ext cx="8352000" cy="5400000"/>
          </a:xfrm>
          <a:prstGeom prst="rect">
            <a:avLst/>
          </a:prstGeom>
          <a:ln>
            <a:noFill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0" t="9009" r="16198" b="9185"/>
          <a:stretch/>
        </p:blipFill>
        <p:spPr bwMode="auto">
          <a:xfrm>
            <a:off x="187811" y="476672"/>
            <a:ext cx="8659092" cy="5984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CustomShape 2"/>
          <p:cNvSpPr/>
          <p:nvPr/>
        </p:nvSpPr>
        <p:spPr>
          <a:xfrm>
            <a:off x="611560" y="1340768"/>
            <a:ext cx="8228880" cy="483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s-CO" sz="2400" dirty="0">
                <a:latin typeface="Calibri"/>
              </a:rPr>
              <a:t>Es apropiada para proyectos con requisitos inestables y para los que requieren rapidez y flexibilidad, situaciones frecuentes en el desarrollo de determinados sistemas de software.</a:t>
            </a:r>
            <a:endParaRPr dirty="0"/>
          </a:p>
          <a:p>
            <a:endParaRPr dirty="0"/>
          </a:p>
          <a:p>
            <a:r>
              <a:rPr lang="es-CO" sz="2400" dirty="0">
                <a:latin typeface="Calibri"/>
              </a:rPr>
              <a:t>Durante el sprint, nadie puede cambiar el Sprint </a:t>
            </a:r>
            <a:r>
              <a:rPr lang="es-CO" sz="2400" dirty="0" err="1">
                <a:latin typeface="Calibri"/>
              </a:rPr>
              <a:t>Backlog</a:t>
            </a:r>
            <a:r>
              <a:rPr lang="es-CO" sz="2400" dirty="0">
                <a:latin typeface="Calibri"/>
              </a:rPr>
              <a:t>, lo que significa que los requisitos están congelados durante el sprint.</a:t>
            </a:r>
            <a:endParaRPr dirty="0"/>
          </a:p>
          <a:p>
            <a:endParaRPr dirty="0"/>
          </a:p>
          <a:p>
            <a:r>
              <a:rPr lang="es-CO" sz="2400" dirty="0">
                <a:latin typeface="Calibri"/>
              </a:rPr>
              <a:t>Se recomienda no agregar objetivos al sprint o sprint </a:t>
            </a:r>
            <a:r>
              <a:rPr lang="es-CO" sz="2400" dirty="0" err="1">
                <a:latin typeface="Calibri"/>
              </a:rPr>
              <a:t>backlog</a:t>
            </a:r>
            <a:r>
              <a:rPr lang="es-CO" sz="2400" dirty="0">
                <a:latin typeface="Calibri"/>
              </a:rPr>
              <a:t> a menos que la falta de estos objetivos amenace al éxito del proyecto. </a:t>
            </a:r>
            <a:endParaRPr dirty="0"/>
          </a:p>
          <a:p>
            <a:endParaRPr dirty="0"/>
          </a:p>
          <a:p>
            <a:r>
              <a:rPr lang="es-CO" sz="2400" dirty="0">
                <a:latin typeface="Calibri"/>
              </a:rPr>
              <a:t>La constancia permite la concentración y mejora la productividad del equipo de trabajo.</a:t>
            </a:r>
            <a:endParaRPr dirty="0"/>
          </a:p>
        </p:txBody>
      </p:sp>
      <p:sp>
        <p:nvSpPr>
          <p:cNvPr id="252" name="CustomShape 3"/>
          <p:cNvSpPr/>
          <p:nvPr/>
        </p:nvSpPr>
        <p:spPr>
          <a:xfrm>
            <a:off x="33876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4400" b="1" dirty="0">
                <a:solidFill>
                  <a:srgbClr val="000000"/>
                </a:solidFill>
                <a:latin typeface="Calibri"/>
              </a:rPr>
              <a:t>Conclusiones</a:t>
            </a:r>
            <a:endParaRPr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4400">
                <a:solidFill>
                  <a:srgbClr val="000000"/>
                </a:solidFill>
                <a:latin typeface="Calibri"/>
              </a:rPr>
              <a:t>Referencias</a:t>
            </a:r>
            <a:endParaRPr/>
          </a:p>
        </p:txBody>
      </p:sp>
      <p:sp>
        <p:nvSpPr>
          <p:cNvPr id="256" name="CustomShape 2"/>
          <p:cNvSpPr/>
          <p:nvPr/>
        </p:nvSpPr>
        <p:spPr>
          <a:xfrm>
            <a:off x="457200" y="1340768"/>
            <a:ext cx="8228880" cy="4784632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 u="sng" dirty="0">
                <a:solidFill>
                  <a:srgbClr val="0000FF"/>
                </a:solidFill>
                <a:latin typeface="Calibri"/>
              </a:rPr>
              <a:t>http://www.agilemanifesto.org/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 u="sng" dirty="0">
                <a:solidFill>
                  <a:srgbClr val="0000FF"/>
                </a:solidFill>
                <a:latin typeface="Calibri"/>
              </a:rPr>
              <a:t>http://www.proyectosagiles.org/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 u="sng" dirty="0">
                <a:solidFill>
                  <a:srgbClr val="0000FF"/>
                </a:solidFill>
                <a:latin typeface="Calibri"/>
              </a:rPr>
              <a:t>http://www.standishgroup.com/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 u="sng" dirty="0">
                <a:solidFill>
                  <a:srgbClr val="0000FF"/>
                </a:solidFill>
                <a:latin typeface="Calibri"/>
              </a:rPr>
              <a:t>https://www.scrum.org/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 u="sng" dirty="0">
                <a:solidFill>
                  <a:srgbClr val="0000FF"/>
                </a:solidFill>
                <a:latin typeface="Calibri"/>
              </a:rPr>
              <a:t>https://www.scrumalliance.org/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 dirty="0">
                <a:solidFill>
                  <a:srgbClr val="000000"/>
                </a:solidFill>
                <a:latin typeface="Calibri"/>
                <a:hlinkClick r:id="rId2"/>
              </a:rPr>
              <a:t>https://</a:t>
            </a:r>
            <a:r>
              <a:rPr lang="es-CO" sz="3200" dirty="0" smtClean="0">
                <a:solidFill>
                  <a:srgbClr val="000000"/>
                </a:solidFill>
                <a:latin typeface="Calibri"/>
                <a:hlinkClick r:id="rId2"/>
              </a:rPr>
              <a:t>www.icetex.gov.co/dnnpro5/es-co/fondos/fondosparaeldesarrollodeti/certificaci%C3%B3ncomptransversalesyespec%C3%ADficas.aspx</a:t>
            </a:r>
            <a:endParaRPr lang="es-CO" sz="3200" dirty="0" smtClean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 dirty="0" smtClean="0">
                <a:latin typeface="Calibri" pitchFamily="34" charset="0"/>
              </a:rPr>
              <a:t>http://www.intersoftware.org.co/</a:t>
            </a:r>
            <a:endParaRPr sz="32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</p:sp>
      <p:sp>
        <p:nvSpPr>
          <p:cNvPr id="258" name="CustomShape 2"/>
          <p:cNvSpPr/>
          <p:nvPr/>
        </p:nvSpPr>
        <p:spPr>
          <a:xfrm>
            <a:off x="457200" y="2647440"/>
            <a:ext cx="8228880" cy="452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CO" sz="7200">
                <a:solidFill>
                  <a:srgbClr val="000000"/>
                </a:solidFill>
                <a:latin typeface="Calibri"/>
              </a:rPr>
              <a:t>MUCHAS GRACIAS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4400">
                <a:solidFill>
                  <a:srgbClr val="000000"/>
                </a:solidFill>
                <a:latin typeface="Calibri"/>
              </a:rPr>
              <a:t>Videos</a:t>
            </a:r>
            <a:endParaRPr/>
          </a:p>
        </p:txBody>
      </p:sp>
      <p:sp>
        <p:nvSpPr>
          <p:cNvPr id="260" name="CustomShape 2"/>
          <p:cNvSpPr/>
          <p:nvPr/>
        </p:nvSpPr>
        <p:spPr>
          <a:xfrm>
            <a:off x="457200" y="1416960"/>
            <a:ext cx="8228880" cy="4708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 u="sng" dirty="0">
                <a:solidFill>
                  <a:srgbClr val="0000FF"/>
                </a:solidFill>
                <a:latin typeface="Calibri"/>
              </a:rPr>
              <a:t>https://www.youtube.com/watch?v=cfO-gaVspyg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 u="sng" dirty="0">
                <a:solidFill>
                  <a:srgbClr val="0000FF"/>
                </a:solidFill>
                <a:latin typeface="Calibri"/>
              </a:rPr>
              <a:t>https://www.youtube.com/watch?v=9TycLR0TqFA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 u="sng" dirty="0">
                <a:solidFill>
                  <a:srgbClr val="0000FF"/>
                </a:solidFill>
                <a:latin typeface="Calibri"/>
              </a:rPr>
              <a:t>https://www.youtube.com/watch?v=aP3TBpWWwJ8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CO" sz="3200" dirty="0">
                <a:solidFill>
                  <a:srgbClr val="000000"/>
                </a:solidFill>
                <a:latin typeface="Calibri"/>
              </a:rPr>
              <a:t>https://www.youtube.com/watch?v=PlLHc60egiQ</a:t>
            </a:r>
            <a:endParaRPr dirty="0"/>
          </a:p>
          <a:p>
            <a:pPr>
              <a:lnSpc>
                <a:spcPct val="100000"/>
              </a:lnSpc>
            </a:pPr>
            <a:r>
              <a:rPr lang="es-CO" sz="3200" dirty="0">
                <a:solidFill>
                  <a:srgbClr val="000000"/>
                </a:solidFill>
                <a:latin typeface="Calibri"/>
              </a:rPr>
              <a:t>Mono: </a:t>
            </a:r>
            <a:r>
              <a:rPr lang="es-CO" sz="3200" dirty="0" smtClean="0">
                <a:solidFill>
                  <a:srgbClr val="000000"/>
                </a:solidFill>
                <a:latin typeface="Calibri"/>
              </a:rPr>
              <a:t>https</a:t>
            </a:r>
            <a:r>
              <a:rPr lang="es-CO" sz="3200" dirty="0">
                <a:solidFill>
                  <a:srgbClr val="000000"/>
                </a:solidFill>
                <a:latin typeface="Calibri"/>
              </a:rPr>
              <a:t>://www.youtube.com/watch?v=1tlUoHCl4Fs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4400" b="1">
                <a:solidFill>
                  <a:srgbClr val="000000"/>
                </a:solidFill>
                <a:latin typeface="Calibri"/>
              </a:rPr>
              <a:t>Principios del Manifiesto Ágil 2</a:t>
            </a:r>
            <a:endParaRPr/>
          </a:p>
        </p:txBody>
      </p:sp>
      <p:sp>
        <p:nvSpPr>
          <p:cNvPr id="123" name="CustomShape 2"/>
          <p:cNvSpPr/>
          <p:nvPr/>
        </p:nvSpPr>
        <p:spPr>
          <a:xfrm>
            <a:off x="745200" y="1420200"/>
            <a:ext cx="8228880" cy="570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CO" sz="2200">
                <a:solidFill>
                  <a:srgbClr val="000000"/>
                </a:solidFill>
                <a:latin typeface="Calibri"/>
              </a:rPr>
              <a:t>7.     El software funcionando es la medida principal de progreso.</a:t>
            </a:r>
            <a:endParaRPr/>
          </a:p>
          <a:p>
            <a:pPr>
              <a:lnSpc>
                <a:spcPct val="100000"/>
              </a:lnSpc>
            </a:pPr>
            <a:r>
              <a:rPr lang="es-CO" sz="2200">
                <a:solidFill>
                  <a:srgbClr val="000000"/>
                </a:solidFill>
                <a:latin typeface="Calibri"/>
              </a:rPr>
              <a:t>8.     Los procesos Ágiles promueven el desarrollo </a:t>
            </a:r>
            <a:endParaRPr/>
          </a:p>
          <a:p>
            <a:pPr>
              <a:lnSpc>
                <a:spcPct val="100000"/>
              </a:lnSpc>
            </a:pPr>
            <a:r>
              <a:rPr lang="es-CO" sz="2200">
                <a:solidFill>
                  <a:srgbClr val="000000"/>
                </a:solidFill>
                <a:latin typeface="Calibri"/>
              </a:rPr>
              <a:t>        sostenible. Los promotores, desarrolladores y usuarios</a:t>
            </a:r>
            <a:endParaRPr/>
          </a:p>
          <a:p>
            <a:pPr>
              <a:lnSpc>
                <a:spcPct val="100000"/>
              </a:lnSpc>
            </a:pPr>
            <a:r>
              <a:rPr lang="es-CO" sz="2200">
                <a:solidFill>
                  <a:srgbClr val="000000"/>
                </a:solidFill>
                <a:latin typeface="Calibri"/>
              </a:rPr>
              <a:t>        debemos ser capaces de mantener un ritmo constante </a:t>
            </a:r>
            <a:endParaRPr/>
          </a:p>
          <a:p>
            <a:pPr>
              <a:lnSpc>
                <a:spcPct val="100000"/>
              </a:lnSpc>
            </a:pPr>
            <a:r>
              <a:rPr lang="es-CO" sz="2200">
                <a:solidFill>
                  <a:srgbClr val="000000"/>
                </a:solidFill>
                <a:latin typeface="Calibri"/>
              </a:rPr>
              <a:t>        de forma indefinida.</a:t>
            </a:r>
            <a:endParaRPr/>
          </a:p>
          <a:p>
            <a:pPr>
              <a:lnSpc>
                <a:spcPct val="100000"/>
              </a:lnSpc>
            </a:pPr>
            <a:r>
              <a:rPr lang="es-CO" sz="2200">
                <a:solidFill>
                  <a:srgbClr val="000000"/>
                </a:solidFill>
                <a:latin typeface="Calibri"/>
              </a:rPr>
              <a:t>9.     La atención continua a la excelencia técnica y al </a:t>
            </a:r>
            <a:endParaRPr/>
          </a:p>
          <a:p>
            <a:pPr>
              <a:lnSpc>
                <a:spcPct val="100000"/>
              </a:lnSpc>
            </a:pPr>
            <a:r>
              <a:rPr lang="es-CO" sz="2200">
                <a:solidFill>
                  <a:srgbClr val="000000"/>
                </a:solidFill>
                <a:latin typeface="Calibri"/>
              </a:rPr>
              <a:t>        buen diseño mejora la Agilidad.</a:t>
            </a:r>
            <a:endParaRPr/>
          </a:p>
          <a:p>
            <a:pPr>
              <a:lnSpc>
                <a:spcPct val="100000"/>
              </a:lnSpc>
            </a:pPr>
            <a:r>
              <a:rPr lang="es-CO" sz="2200">
                <a:solidFill>
                  <a:srgbClr val="000000"/>
                </a:solidFill>
                <a:latin typeface="Calibri"/>
              </a:rPr>
              <a:t>10.   La simplicidad, o el arte de maximizar la cantidad de trabajo no              	  realizado, es esencial.</a:t>
            </a:r>
            <a:endParaRPr/>
          </a:p>
          <a:p>
            <a:pPr>
              <a:lnSpc>
                <a:spcPct val="100000"/>
              </a:lnSpc>
            </a:pPr>
            <a:r>
              <a:rPr lang="es-CO" sz="2200">
                <a:solidFill>
                  <a:srgbClr val="000000"/>
                </a:solidFill>
                <a:latin typeface="Calibri"/>
              </a:rPr>
              <a:t>11.   Las mejores arquitecturas, requisitos y diseños</a:t>
            </a:r>
            <a:endParaRPr/>
          </a:p>
          <a:p>
            <a:pPr>
              <a:lnSpc>
                <a:spcPct val="100000"/>
              </a:lnSpc>
            </a:pPr>
            <a:r>
              <a:rPr lang="es-CO" sz="2200">
                <a:solidFill>
                  <a:srgbClr val="000000"/>
                </a:solidFill>
                <a:latin typeface="Calibri"/>
              </a:rPr>
              <a:t>        emergen de equipos auto-organizados.</a:t>
            </a:r>
            <a:endParaRPr/>
          </a:p>
          <a:p>
            <a:pPr>
              <a:lnSpc>
                <a:spcPct val="100000"/>
              </a:lnSpc>
            </a:pPr>
            <a:r>
              <a:rPr lang="es-CO" sz="2200">
                <a:solidFill>
                  <a:srgbClr val="000000"/>
                </a:solidFill>
                <a:latin typeface="Calibri"/>
              </a:rPr>
              <a:t>12.   A intervalos regulares el equipo reflexiona sobre</a:t>
            </a:r>
            <a:endParaRPr/>
          </a:p>
          <a:p>
            <a:pPr>
              <a:lnSpc>
                <a:spcPct val="100000"/>
              </a:lnSpc>
            </a:pPr>
            <a:r>
              <a:rPr lang="es-CO" sz="2200">
                <a:solidFill>
                  <a:srgbClr val="000000"/>
                </a:solidFill>
                <a:latin typeface="Calibri"/>
              </a:rPr>
              <a:t>        cómo ser más efectivo para a continuación ajustar y</a:t>
            </a:r>
            <a:endParaRPr/>
          </a:p>
          <a:p>
            <a:pPr>
              <a:lnSpc>
                <a:spcPct val="100000"/>
              </a:lnSpc>
            </a:pPr>
            <a:r>
              <a:rPr lang="es-CO" sz="2200">
                <a:solidFill>
                  <a:srgbClr val="000000"/>
                </a:solidFill>
                <a:latin typeface="Calibri"/>
              </a:rPr>
              <a:t>        perfeccionar su comportamiento en consecuencia.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4400">
                <a:solidFill>
                  <a:srgbClr val="000000"/>
                </a:solidFill>
                <a:latin typeface="Calibri"/>
              </a:rPr>
              <a:t>Cascada Vs Agil</a:t>
            </a:r>
            <a:endParaRPr/>
          </a:p>
        </p:txBody>
      </p:sp>
      <p:pic>
        <p:nvPicPr>
          <p:cNvPr id="125" name="3 Marcador de contenido"/>
          <p:cNvPicPr/>
          <p:nvPr/>
        </p:nvPicPr>
        <p:blipFill>
          <a:blip r:embed="rId2"/>
          <a:stretch>
            <a:fillRect/>
          </a:stretch>
        </p:blipFill>
        <p:spPr>
          <a:xfrm>
            <a:off x="611640" y="1917000"/>
            <a:ext cx="7890120" cy="3495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CO" sz="4400">
                <a:solidFill>
                  <a:srgbClr val="000000"/>
                </a:solidFill>
                <a:latin typeface="Calibri"/>
              </a:rPr>
              <a:t>Qué es Scrum?</a:t>
            </a:r>
            <a:endParaRPr/>
          </a:p>
        </p:txBody>
      </p:sp>
      <p:sp>
        <p:nvSpPr>
          <p:cNvPr id="127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CO" sz="3200">
                <a:solidFill>
                  <a:srgbClr val="000000"/>
                </a:solidFill>
                <a:latin typeface="Calibri"/>
              </a:rPr>
              <a:t>Scrum es un proceso en el que se aplican de manera regular un conjunto de buenas prácticas para trabajar colaborativamente, en equipo, y obtener el mejor resultado posible de un proyecto.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1487</TotalTime>
  <Words>1438</Words>
  <Application>Microsoft Office PowerPoint</Application>
  <PresentationFormat>Presentación en pantalla (4:3)</PresentationFormat>
  <Paragraphs>255</Paragraphs>
  <Slides>65</Slides>
  <Notes>0</Notes>
  <HiddenSlides>1</HiddenSlides>
  <MMClips>0</MMClips>
  <ScaleCrop>false</ScaleCrop>
  <HeadingPairs>
    <vt:vector size="4" baseType="variant">
      <vt:variant>
        <vt:lpstr>Tema</vt:lpstr>
      </vt:variant>
      <vt:variant>
        <vt:i4>3</vt:i4>
      </vt:variant>
      <vt:variant>
        <vt:lpstr>Títulos de diapositiva</vt:lpstr>
      </vt:variant>
      <vt:variant>
        <vt:i4>65</vt:i4>
      </vt:variant>
    </vt:vector>
  </HeadingPairs>
  <TitlesOfParts>
    <vt:vector size="68" baseType="lpstr">
      <vt:lpstr>Office Theme</vt:lpstr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Soporte</dc:creator>
  <cp:lastModifiedBy>Soporte</cp:lastModifiedBy>
  <cp:revision>6</cp:revision>
  <dcterms:modified xsi:type="dcterms:W3CDTF">2015-08-22T02:36:22Z</dcterms:modified>
</cp:coreProperties>
</file>